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4575" r:id="rId3"/>
    <p:sldId id="4573" r:id="rId4"/>
    <p:sldId id="4576" r:id="rId5"/>
    <p:sldId id="4574" r:id="rId6"/>
    <p:sldId id="4532" r:id="rId7"/>
    <p:sldId id="4533" r:id="rId8"/>
    <p:sldId id="4534" r:id="rId9"/>
    <p:sldId id="4535" r:id="rId10"/>
    <p:sldId id="4536" r:id="rId11"/>
    <p:sldId id="4537" r:id="rId12"/>
    <p:sldId id="4538" r:id="rId13"/>
    <p:sldId id="4564" r:id="rId14"/>
    <p:sldId id="4565" r:id="rId15"/>
    <p:sldId id="4566" r:id="rId16"/>
    <p:sldId id="4567" r:id="rId17"/>
    <p:sldId id="4568" r:id="rId18"/>
    <p:sldId id="4572" r:id="rId19"/>
    <p:sldId id="4569" r:id="rId20"/>
    <p:sldId id="4570"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8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EC2CF5-E4F5-4B34-8C7E-08402EEA764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0C85289-2B94-4992-8559-6E8422A67F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995983D-40B1-4148-8882-D3C456E14638}"/>
              </a:ext>
            </a:extLst>
          </p:cNvPr>
          <p:cNvSpPr>
            <a:spLocks noGrp="1"/>
          </p:cNvSpPr>
          <p:nvPr>
            <p:ph type="dt" sz="half" idx="10"/>
          </p:nvPr>
        </p:nvSpPr>
        <p:spPr/>
        <p:txBody>
          <a:bodyPr/>
          <a:lstStyle/>
          <a:p>
            <a:fld id="{B9FFF677-4DE7-4FC1-9997-C613ACB19016}"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F876F531-0DA6-4B57-8E65-407E064E73E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4F0A3D3-C008-4F54-B3F1-DD1A83CAA974}"/>
              </a:ext>
            </a:extLst>
          </p:cNvPr>
          <p:cNvSpPr>
            <a:spLocks noGrp="1"/>
          </p:cNvSpPr>
          <p:nvPr>
            <p:ph type="sldNum" sz="quarter" idx="12"/>
          </p:nvPr>
        </p:nvSpPr>
        <p:spPr/>
        <p:txBody>
          <a:bodyPr/>
          <a:lstStyle/>
          <a:p>
            <a:fld id="{28E9241C-B374-406C-A7DE-6FBFAC75C89B}" type="slidenum">
              <a:rPr lang="zh-CN" altLang="en-US" smtClean="0"/>
              <a:t>‹#›</a:t>
            </a:fld>
            <a:endParaRPr lang="zh-CN" altLang="en-US"/>
          </a:p>
        </p:txBody>
      </p:sp>
    </p:spTree>
    <p:extLst>
      <p:ext uri="{BB962C8B-B14F-4D97-AF65-F5344CB8AC3E}">
        <p14:creationId xmlns:p14="http://schemas.microsoft.com/office/powerpoint/2010/main" val="27274047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E45812-30F1-461A-9D64-D5AF4699B10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E2DF2CA-5CB6-486C-B95E-FD614E6FC7AA}"/>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C840217-1ACE-478B-913F-4CF5A0033F02}"/>
              </a:ext>
            </a:extLst>
          </p:cNvPr>
          <p:cNvSpPr>
            <a:spLocks noGrp="1"/>
          </p:cNvSpPr>
          <p:nvPr>
            <p:ph type="dt" sz="half" idx="10"/>
          </p:nvPr>
        </p:nvSpPr>
        <p:spPr/>
        <p:txBody>
          <a:bodyPr/>
          <a:lstStyle/>
          <a:p>
            <a:fld id="{B9FFF677-4DE7-4FC1-9997-C613ACB19016}"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24FF8A4C-48B7-44F6-BBE7-822B600C538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4BF04B1-37D6-4F3C-B7EB-F347567DBEFA}"/>
              </a:ext>
            </a:extLst>
          </p:cNvPr>
          <p:cNvSpPr>
            <a:spLocks noGrp="1"/>
          </p:cNvSpPr>
          <p:nvPr>
            <p:ph type="sldNum" sz="quarter" idx="12"/>
          </p:nvPr>
        </p:nvSpPr>
        <p:spPr/>
        <p:txBody>
          <a:bodyPr/>
          <a:lstStyle/>
          <a:p>
            <a:fld id="{28E9241C-B374-406C-A7DE-6FBFAC75C89B}" type="slidenum">
              <a:rPr lang="zh-CN" altLang="en-US" smtClean="0"/>
              <a:t>‹#›</a:t>
            </a:fld>
            <a:endParaRPr lang="zh-CN" altLang="en-US"/>
          </a:p>
        </p:txBody>
      </p:sp>
    </p:spTree>
    <p:extLst>
      <p:ext uri="{BB962C8B-B14F-4D97-AF65-F5344CB8AC3E}">
        <p14:creationId xmlns:p14="http://schemas.microsoft.com/office/powerpoint/2010/main" val="1739524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9D90086-7B77-47F9-B8B7-9822AC6CBAB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366661A5-334B-4CDA-9D8F-4700358CA2C4}"/>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4942F2-F422-4A4C-ACCB-238926DB6774}"/>
              </a:ext>
            </a:extLst>
          </p:cNvPr>
          <p:cNvSpPr>
            <a:spLocks noGrp="1"/>
          </p:cNvSpPr>
          <p:nvPr>
            <p:ph type="dt" sz="half" idx="10"/>
          </p:nvPr>
        </p:nvSpPr>
        <p:spPr/>
        <p:txBody>
          <a:bodyPr/>
          <a:lstStyle/>
          <a:p>
            <a:fld id="{B9FFF677-4DE7-4FC1-9997-C613ACB19016}"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B0718616-62D0-4695-A436-4FCEF3CE5D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E94DA40-32F0-4B7F-A2FB-0E6C494EEE43}"/>
              </a:ext>
            </a:extLst>
          </p:cNvPr>
          <p:cNvSpPr>
            <a:spLocks noGrp="1"/>
          </p:cNvSpPr>
          <p:nvPr>
            <p:ph type="sldNum" sz="quarter" idx="12"/>
          </p:nvPr>
        </p:nvSpPr>
        <p:spPr/>
        <p:txBody>
          <a:bodyPr/>
          <a:lstStyle/>
          <a:p>
            <a:fld id="{28E9241C-B374-406C-A7DE-6FBFAC75C89B}" type="slidenum">
              <a:rPr lang="zh-CN" altLang="en-US" smtClean="0"/>
              <a:t>‹#›</a:t>
            </a:fld>
            <a:endParaRPr lang="zh-CN" altLang="en-US"/>
          </a:p>
        </p:txBody>
      </p:sp>
    </p:spTree>
    <p:extLst>
      <p:ext uri="{BB962C8B-B14F-4D97-AF65-F5344CB8AC3E}">
        <p14:creationId xmlns:p14="http://schemas.microsoft.com/office/powerpoint/2010/main" val="5799249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F95DEC-BAC4-4D37-BE36-C95BCD239DA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EFD83D0-9492-408B-95FE-C6C77BE7023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53FF8C5-4E0A-4AD9-B967-7240C46E2E4D}"/>
              </a:ext>
            </a:extLst>
          </p:cNvPr>
          <p:cNvSpPr>
            <a:spLocks noGrp="1"/>
          </p:cNvSpPr>
          <p:nvPr>
            <p:ph type="dt" sz="half" idx="10"/>
          </p:nvPr>
        </p:nvSpPr>
        <p:spPr/>
        <p:txBody>
          <a:bodyPr/>
          <a:lstStyle/>
          <a:p>
            <a:fld id="{B9FFF677-4DE7-4FC1-9997-C613ACB19016}"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BA210F57-D94F-4C90-9BA5-35F2B09153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B14E088-6E19-4A46-B00D-6FE6A5139453}"/>
              </a:ext>
            </a:extLst>
          </p:cNvPr>
          <p:cNvSpPr>
            <a:spLocks noGrp="1"/>
          </p:cNvSpPr>
          <p:nvPr>
            <p:ph type="sldNum" sz="quarter" idx="12"/>
          </p:nvPr>
        </p:nvSpPr>
        <p:spPr/>
        <p:txBody>
          <a:bodyPr/>
          <a:lstStyle/>
          <a:p>
            <a:fld id="{28E9241C-B374-406C-A7DE-6FBFAC75C89B}" type="slidenum">
              <a:rPr lang="zh-CN" altLang="en-US" smtClean="0"/>
              <a:t>‹#›</a:t>
            </a:fld>
            <a:endParaRPr lang="zh-CN" altLang="en-US"/>
          </a:p>
        </p:txBody>
      </p:sp>
    </p:spTree>
    <p:extLst>
      <p:ext uri="{BB962C8B-B14F-4D97-AF65-F5344CB8AC3E}">
        <p14:creationId xmlns:p14="http://schemas.microsoft.com/office/powerpoint/2010/main" val="2010750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34A41B-32D6-41F6-A062-D8BE6BE6239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B91893FE-09D5-4668-B2DF-590468E9CB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938FB18C-1DBB-4E16-93AA-9D9D01F5689C}"/>
              </a:ext>
            </a:extLst>
          </p:cNvPr>
          <p:cNvSpPr>
            <a:spLocks noGrp="1"/>
          </p:cNvSpPr>
          <p:nvPr>
            <p:ph type="dt" sz="half" idx="10"/>
          </p:nvPr>
        </p:nvSpPr>
        <p:spPr/>
        <p:txBody>
          <a:bodyPr/>
          <a:lstStyle/>
          <a:p>
            <a:fld id="{B9FFF677-4DE7-4FC1-9997-C613ACB19016}"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226E5803-B322-488C-A806-E392A5E1A4D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61B2624-488D-4209-92E1-959578CC6A49}"/>
              </a:ext>
            </a:extLst>
          </p:cNvPr>
          <p:cNvSpPr>
            <a:spLocks noGrp="1"/>
          </p:cNvSpPr>
          <p:nvPr>
            <p:ph type="sldNum" sz="quarter" idx="12"/>
          </p:nvPr>
        </p:nvSpPr>
        <p:spPr/>
        <p:txBody>
          <a:bodyPr/>
          <a:lstStyle/>
          <a:p>
            <a:fld id="{28E9241C-B374-406C-A7DE-6FBFAC75C89B}" type="slidenum">
              <a:rPr lang="zh-CN" altLang="en-US" smtClean="0"/>
              <a:t>‹#›</a:t>
            </a:fld>
            <a:endParaRPr lang="zh-CN" altLang="en-US"/>
          </a:p>
        </p:txBody>
      </p:sp>
    </p:spTree>
    <p:extLst>
      <p:ext uri="{BB962C8B-B14F-4D97-AF65-F5344CB8AC3E}">
        <p14:creationId xmlns:p14="http://schemas.microsoft.com/office/powerpoint/2010/main" val="38844972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3AFE47-11C5-4AC5-BC67-4A372E4A8F9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333EFAA-9EE7-4DC6-9F24-DA521122854A}"/>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3044E52-05FE-438B-882E-E0C6F02CFE2B}"/>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21756665-7FDF-408E-805F-9A4EB56AA159}"/>
              </a:ext>
            </a:extLst>
          </p:cNvPr>
          <p:cNvSpPr>
            <a:spLocks noGrp="1"/>
          </p:cNvSpPr>
          <p:nvPr>
            <p:ph type="dt" sz="half" idx="10"/>
          </p:nvPr>
        </p:nvSpPr>
        <p:spPr/>
        <p:txBody>
          <a:bodyPr/>
          <a:lstStyle/>
          <a:p>
            <a:fld id="{B9FFF677-4DE7-4FC1-9997-C613ACB19016}"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9A6EEC69-8A45-43F2-9B22-FBEA7CAB26C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46A7A10-52B2-4522-A809-B306E8A0D7B2}"/>
              </a:ext>
            </a:extLst>
          </p:cNvPr>
          <p:cNvSpPr>
            <a:spLocks noGrp="1"/>
          </p:cNvSpPr>
          <p:nvPr>
            <p:ph type="sldNum" sz="quarter" idx="12"/>
          </p:nvPr>
        </p:nvSpPr>
        <p:spPr/>
        <p:txBody>
          <a:bodyPr/>
          <a:lstStyle/>
          <a:p>
            <a:fld id="{28E9241C-B374-406C-A7DE-6FBFAC75C89B}" type="slidenum">
              <a:rPr lang="zh-CN" altLang="en-US" smtClean="0"/>
              <a:t>‹#›</a:t>
            </a:fld>
            <a:endParaRPr lang="zh-CN" altLang="en-US"/>
          </a:p>
        </p:txBody>
      </p:sp>
    </p:spTree>
    <p:extLst>
      <p:ext uri="{BB962C8B-B14F-4D97-AF65-F5344CB8AC3E}">
        <p14:creationId xmlns:p14="http://schemas.microsoft.com/office/powerpoint/2010/main" val="28978835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C21DD1-C72C-4192-85C2-FFEE8223EF5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434553A-807E-495B-A853-9A864DB3451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CF085EC4-EC1D-41E0-9A9D-7FFE04E0039F}"/>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FB0BE8F-B2A1-4BEE-99EA-0784D11899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8616B47C-883D-4CA4-932F-14CF7C681127}"/>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F7C0AB99-302C-4808-B778-1115862DFCC2}"/>
              </a:ext>
            </a:extLst>
          </p:cNvPr>
          <p:cNvSpPr>
            <a:spLocks noGrp="1"/>
          </p:cNvSpPr>
          <p:nvPr>
            <p:ph type="dt" sz="half" idx="10"/>
          </p:nvPr>
        </p:nvSpPr>
        <p:spPr/>
        <p:txBody>
          <a:bodyPr/>
          <a:lstStyle/>
          <a:p>
            <a:fld id="{B9FFF677-4DE7-4FC1-9997-C613ACB19016}" type="datetimeFigureOut">
              <a:rPr lang="zh-CN" altLang="en-US" smtClean="0"/>
              <a:t>2020/6/6</a:t>
            </a:fld>
            <a:endParaRPr lang="zh-CN" altLang="en-US"/>
          </a:p>
        </p:txBody>
      </p:sp>
      <p:sp>
        <p:nvSpPr>
          <p:cNvPr id="8" name="页脚占位符 7">
            <a:extLst>
              <a:ext uri="{FF2B5EF4-FFF2-40B4-BE49-F238E27FC236}">
                <a16:creationId xmlns:a16="http://schemas.microsoft.com/office/drawing/2014/main" id="{DA4360AA-A722-4889-9483-48BB234651D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8A9F5ED6-4BC6-4BC1-AB2E-1E2A632B5D2B}"/>
              </a:ext>
            </a:extLst>
          </p:cNvPr>
          <p:cNvSpPr>
            <a:spLocks noGrp="1"/>
          </p:cNvSpPr>
          <p:nvPr>
            <p:ph type="sldNum" sz="quarter" idx="12"/>
          </p:nvPr>
        </p:nvSpPr>
        <p:spPr/>
        <p:txBody>
          <a:bodyPr/>
          <a:lstStyle/>
          <a:p>
            <a:fld id="{28E9241C-B374-406C-A7DE-6FBFAC75C89B}" type="slidenum">
              <a:rPr lang="zh-CN" altLang="en-US" smtClean="0"/>
              <a:t>‹#›</a:t>
            </a:fld>
            <a:endParaRPr lang="zh-CN" altLang="en-US"/>
          </a:p>
        </p:txBody>
      </p:sp>
    </p:spTree>
    <p:extLst>
      <p:ext uri="{BB962C8B-B14F-4D97-AF65-F5344CB8AC3E}">
        <p14:creationId xmlns:p14="http://schemas.microsoft.com/office/powerpoint/2010/main" val="753726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984063-702C-4CF3-BF03-CACFEBF41AE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039C72C-0219-4600-A1C3-88E099093061}"/>
              </a:ext>
            </a:extLst>
          </p:cNvPr>
          <p:cNvSpPr>
            <a:spLocks noGrp="1"/>
          </p:cNvSpPr>
          <p:nvPr>
            <p:ph type="dt" sz="half" idx="10"/>
          </p:nvPr>
        </p:nvSpPr>
        <p:spPr/>
        <p:txBody>
          <a:bodyPr/>
          <a:lstStyle/>
          <a:p>
            <a:fld id="{B9FFF677-4DE7-4FC1-9997-C613ACB19016}" type="datetimeFigureOut">
              <a:rPr lang="zh-CN" altLang="en-US" smtClean="0"/>
              <a:t>2020/6/6</a:t>
            </a:fld>
            <a:endParaRPr lang="zh-CN" altLang="en-US"/>
          </a:p>
        </p:txBody>
      </p:sp>
      <p:sp>
        <p:nvSpPr>
          <p:cNvPr id="4" name="页脚占位符 3">
            <a:extLst>
              <a:ext uri="{FF2B5EF4-FFF2-40B4-BE49-F238E27FC236}">
                <a16:creationId xmlns:a16="http://schemas.microsoft.com/office/drawing/2014/main" id="{533452B7-1BD8-43A0-8EFE-1F154AF6275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E2BF6A9-72D6-42B8-89AD-F6B495722C98}"/>
              </a:ext>
            </a:extLst>
          </p:cNvPr>
          <p:cNvSpPr>
            <a:spLocks noGrp="1"/>
          </p:cNvSpPr>
          <p:nvPr>
            <p:ph type="sldNum" sz="quarter" idx="12"/>
          </p:nvPr>
        </p:nvSpPr>
        <p:spPr/>
        <p:txBody>
          <a:bodyPr/>
          <a:lstStyle/>
          <a:p>
            <a:fld id="{28E9241C-B374-406C-A7DE-6FBFAC75C89B}" type="slidenum">
              <a:rPr lang="zh-CN" altLang="en-US" smtClean="0"/>
              <a:t>‹#›</a:t>
            </a:fld>
            <a:endParaRPr lang="zh-CN" altLang="en-US"/>
          </a:p>
        </p:txBody>
      </p:sp>
    </p:spTree>
    <p:extLst>
      <p:ext uri="{BB962C8B-B14F-4D97-AF65-F5344CB8AC3E}">
        <p14:creationId xmlns:p14="http://schemas.microsoft.com/office/powerpoint/2010/main" val="1273988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4E67008-988B-4C05-871A-16EB27C73C8D}"/>
              </a:ext>
            </a:extLst>
          </p:cNvPr>
          <p:cNvSpPr>
            <a:spLocks noGrp="1"/>
          </p:cNvSpPr>
          <p:nvPr>
            <p:ph type="dt" sz="half" idx="10"/>
          </p:nvPr>
        </p:nvSpPr>
        <p:spPr/>
        <p:txBody>
          <a:bodyPr/>
          <a:lstStyle/>
          <a:p>
            <a:fld id="{B9FFF677-4DE7-4FC1-9997-C613ACB19016}" type="datetimeFigureOut">
              <a:rPr lang="zh-CN" altLang="en-US" smtClean="0"/>
              <a:t>2020/6/6</a:t>
            </a:fld>
            <a:endParaRPr lang="zh-CN" altLang="en-US"/>
          </a:p>
        </p:txBody>
      </p:sp>
      <p:sp>
        <p:nvSpPr>
          <p:cNvPr id="3" name="页脚占位符 2">
            <a:extLst>
              <a:ext uri="{FF2B5EF4-FFF2-40B4-BE49-F238E27FC236}">
                <a16:creationId xmlns:a16="http://schemas.microsoft.com/office/drawing/2014/main" id="{D592761E-D270-402A-8CEE-F926B54509E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03DC0F0-0DAE-456D-9C82-27F2E7DAC175}"/>
              </a:ext>
            </a:extLst>
          </p:cNvPr>
          <p:cNvSpPr>
            <a:spLocks noGrp="1"/>
          </p:cNvSpPr>
          <p:nvPr>
            <p:ph type="sldNum" sz="quarter" idx="12"/>
          </p:nvPr>
        </p:nvSpPr>
        <p:spPr/>
        <p:txBody>
          <a:bodyPr/>
          <a:lstStyle/>
          <a:p>
            <a:fld id="{28E9241C-B374-406C-A7DE-6FBFAC75C89B}" type="slidenum">
              <a:rPr lang="zh-CN" altLang="en-US" smtClean="0"/>
              <a:t>‹#›</a:t>
            </a:fld>
            <a:endParaRPr lang="zh-CN" altLang="en-US"/>
          </a:p>
        </p:txBody>
      </p:sp>
    </p:spTree>
    <p:extLst>
      <p:ext uri="{BB962C8B-B14F-4D97-AF65-F5344CB8AC3E}">
        <p14:creationId xmlns:p14="http://schemas.microsoft.com/office/powerpoint/2010/main" val="2803719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5F3658-65BB-4A89-B975-70FD16DADC7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71673CB-4E7F-40FC-B7CB-D6D08F2991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681F262-0F0C-4401-BD85-ABFCD6E156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C75E590-C6EA-4A6E-A42F-82AD8DF17215}"/>
              </a:ext>
            </a:extLst>
          </p:cNvPr>
          <p:cNvSpPr>
            <a:spLocks noGrp="1"/>
          </p:cNvSpPr>
          <p:nvPr>
            <p:ph type="dt" sz="half" idx="10"/>
          </p:nvPr>
        </p:nvSpPr>
        <p:spPr/>
        <p:txBody>
          <a:bodyPr/>
          <a:lstStyle/>
          <a:p>
            <a:fld id="{B9FFF677-4DE7-4FC1-9997-C613ACB19016}"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7B5D5114-48AA-4602-9CBE-37CF946BF98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320A686-12E6-4D50-AB40-553A2387DB50}"/>
              </a:ext>
            </a:extLst>
          </p:cNvPr>
          <p:cNvSpPr>
            <a:spLocks noGrp="1"/>
          </p:cNvSpPr>
          <p:nvPr>
            <p:ph type="sldNum" sz="quarter" idx="12"/>
          </p:nvPr>
        </p:nvSpPr>
        <p:spPr/>
        <p:txBody>
          <a:bodyPr/>
          <a:lstStyle/>
          <a:p>
            <a:fld id="{28E9241C-B374-406C-A7DE-6FBFAC75C89B}" type="slidenum">
              <a:rPr lang="zh-CN" altLang="en-US" smtClean="0"/>
              <a:t>‹#›</a:t>
            </a:fld>
            <a:endParaRPr lang="zh-CN" altLang="en-US"/>
          </a:p>
        </p:txBody>
      </p:sp>
    </p:spTree>
    <p:extLst>
      <p:ext uri="{BB962C8B-B14F-4D97-AF65-F5344CB8AC3E}">
        <p14:creationId xmlns:p14="http://schemas.microsoft.com/office/powerpoint/2010/main" val="143914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AFAD19-2D6D-48A7-A390-70CB04ED0D2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86875C0-66EB-461B-86FF-876FF9EACF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DE4DF6F-F8CC-4E0D-9210-97692A8504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EC85075-60B2-4D9E-B676-DA5CED01A869}"/>
              </a:ext>
            </a:extLst>
          </p:cNvPr>
          <p:cNvSpPr>
            <a:spLocks noGrp="1"/>
          </p:cNvSpPr>
          <p:nvPr>
            <p:ph type="dt" sz="half" idx="10"/>
          </p:nvPr>
        </p:nvSpPr>
        <p:spPr/>
        <p:txBody>
          <a:bodyPr/>
          <a:lstStyle/>
          <a:p>
            <a:fld id="{B9FFF677-4DE7-4FC1-9997-C613ACB19016}"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32816872-1A4A-41FD-AE0D-D13CE6F02D1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0BEFF26-F7E8-43A3-98E0-348B158F6094}"/>
              </a:ext>
            </a:extLst>
          </p:cNvPr>
          <p:cNvSpPr>
            <a:spLocks noGrp="1"/>
          </p:cNvSpPr>
          <p:nvPr>
            <p:ph type="sldNum" sz="quarter" idx="12"/>
          </p:nvPr>
        </p:nvSpPr>
        <p:spPr/>
        <p:txBody>
          <a:bodyPr/>
          <a:lstStyle/>
          <a:p>
            <a:fld id="{28E9241C-B374-406C-A7DE-6FBFAC75C89B}" type="slidenum">
              <a:rPr lang="zh-CN" altLang="en-US" smtClean="0"/>
              <a:t>‹#›</a:t>
            </a:fld>
            <a:endParaRPr lang="zh-CN" altLang="en-US"/>
          </a:p>
        </p:txBody>
      </p:sp>
    </p:spTree>
    <p:extLst>
      <p:ext uri="{BB962C8B-B14F-4D97-AF65-F5344CB8AC3E}">
        <p14:creationId xmlns:p14="http://schemas.microsoft.com/office/powerpoint/2010/main" val="36636744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2394A46-5191-4251-869F-5F26FFFFAAE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9BD611C-6D78-4F4D-BB84-39517046D51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1A5E323-54C9-43E3-8A68-27B5F784D3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FFF677-4DE7-4FC1-9997-C613ACB19016}"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7350D956-B8A3-463E-9F13-2C222703BD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F87AD97-9168-4C1B-A17A-914B0815D0D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E9241C-B374-406C-A7DE-6FBFAC75C89B}" type="slidenum">
              <a:rPr lang="zh-CN" altLang="en-US" smtClean="0"/>
              <a:t>‹#›</a:t>
            </a:fld>
            <a:endParaRPr lang="zh-CN" altLang="en-US"/>
          </a:p>
        </p:txBody>
      </p:sp>
    </p:spTree>
    <p:extLst>
      <p:ext uri="{BB962C8B-B14F-4D97-AF65-F5344CB8AC3E}">
        <p14:creationId xmlns:p14="http://schemas.microsoft.com/office/powerpoint/2010/main" val="9691764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AFC454B-A080-4D23-B177-6D5356C6E6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2" name="Rectangle 11">
            <a:extLst>
              <a:ext uri="{FF2B5EF4-FFF2-40B4-BE49-F238E27FC236}">
                <a16:creationId xmlns:a16="http://schemas.microsoft.com/office/drawing/2014/main" id="{D0522C2C-7B5C-48A7-A969-03941E5D2E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9427"/>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4" name="Freeform 13">
            <a:extLst>
              <a:ext uri="{FF2B5EF4-FFF2-40B4-BE49-F238E27FC236}">
                <a16:creationId xmlns:a16="http://schemas.microsoft.com/office/drawing/2014/main" id="{9C682A1A-5B2D-4111-BBD6-620165633E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69476" y="220196"/>
            <a:ext cx="9422524" cy="6637806"/>
          </a:xfrm>
          <a:custGeom>
            <a:avLst/>
            <a:gdLst>
              <a:gd name="connsiteX0" fmla="*/ 4929467 w 8191500"/>
              <a:gd name="connsiteY0" fmla="*/ 0 h 5770597"/>
              <a:gd name="connsiteX1" fmla="*/ 8065066 w 8191500"/>
              <a:gd name="connsiteY1" fmla="*/ 1118513 h 5770597"/>
              <a:gd name="connsiteX2" fmla="*/ 8191500 w 8191500"/>
              <a:gd name="connsiteY2" fmla="*/ 1227339 h 5770597"/>
              <a:gd name="connsiteX3" fmla="*/ 8191500 w 8191500"/>
              <a:gd name="connsiteY3" fmla="*/ 5770597 h 5770597"/>
              <a:gd name="connsiteX4" fmla="*/ 79523 w 8191500"/>
              <a:gd name="connsiteY4" fmla="*/ 5770597 h 5770597"/>
              <a:gd name="connsiteX5" fmla="*/ 56799 w 8191500"/>
              <a:gd name="connsiteY5" fmla="*/ 5644158 h 5770597"/>
              <a:gd name="connsiteX6" fmla="*/ 0 w 8191500"/>
              <a:gd name="connsiteY6" fmla="*/ 4898209 h 5770597"/>
              <a:gd name="connsiteX7" fmla="*/ 4929467 w 8191500"/>
              <a:gd name="connsiteY7" fmla="*/ 0 h 577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1500" h="5770597">
                <a:moveTo>
                  <a:pt x="4929467" y="0"/>
                </a:moveTo>
                <a:cubicBezTo>
                  <a:pt x="6120547" y="0"/>
                  <a:pt x="7212963" y="419755"/>
                  <a:pt x="8065066" y="1118513"/>
                </a:cubicBezTo>
                <a:lnTo>
                  <a:pt x="8191500" y="1227339"/>
                </a:lnTo>
                <a:lnTo>
                  <a:pt x="8191500" y="5770597"/>
                </a:lnTo>
                <a:lnTo>
                  <a:pt x="79523" y="5770597"/>
                </a:lnTo>
                <a:lnTo>
                  <a:pt x="56799" y="5644158"/>
                </a:lnTo>
                <a:cubicBezTo>
                  <a:pt x="19398" y="5400934"/>
                  <a:pt x="0" y="5151822"/>
                  <a:pt x="0" y="4898209"/>
                </a:cubicBezTo>
                <a:cubicBezTo>
                  <a:pt x="0" y="2193003"/>
                  <a:pt x="2206998" y="0"/>
                  <a:pt x="492946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D6EE29F2-D77F-4BD0-A20B-334D316A1C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58029" y="3334786"/>
            <a:ext cx="1942241" cy="188955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8" name="Arc 17">
            <a:extLst>
              <a:ext uri="{FF2B5EF4-FFF2-40B4-BE49-F238E27FC236}">
                <a16:creationId xmlns:a16="http://schemas.microsoft.com/office/drawing/2014/main" id="{22D09ED2-868F-42C6-866E-F92E0CEF31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520172">
            <a:off x="1474479" y="1096414"/>
            <a:ext cx="2987899" cy="2987899"/>
          </a:xfrm>
          <a:prstGeom prst="arc">
            <a:avLst>
              <a:gd name="adj1" fmla="val 14455503"/>
              <a:gd name="adj2" fmla="val 227775"/>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标题 1">
            <a:extLst>
              <a:ext uri="{FF2B5EF4-FFF2-40B4-BE49-F238E27FC236}">
                <a16:creationId xmlns:a16="http://schemas.microsoft.com/office/drawing/2014/main" id="{C68D47F4-4432-4302-B770-B6F55FD7B70B}"/>
              </a:ext>
            </a:extLst>
          </p:cNvPr>
          <p:cNvSpPr>
            <a:spLocks noGrp="1"/>
          </p:cNvSpPr>
          <p:nvPr>
            <p:ph type="ctrTitle"/>
          </p:nvPr>
        </p:nvSpPr>
        <p:spPr>
          <a:xfrm>
            <a:off x="4038600" y="1939159"/>
            <a:ext cx="7644627" cy="2751086"/>
          </a:xfrm>
        </p:spPr>
        <p:txBody>
          <a:bodyPr>
            <a:normAutofit/>
          </a:bodyPr>
          <a:lstStyle/>
          <a:p>
            <a:pPr algn="r"/>
            <a:r>
              <a:rPr lang="zh-CN" altLang="zh-CN" b="1" dirty="0"/>
              <a:t>第八章 众筹监管</a:t>
            </a:r>
            <a:endParaRPr lang="zh-CN" altLang="zh-CN"/>
          </a:p>
        </p:txBody>
      </p:sp>
      <p:sp>
        <p:nvSpPr>
          <p:cNvPr id="5" name="副标题 4">
            <a:extLst>
              <a:ext uri="{FF2B5EF4-FFF2-40B4-BE49-F238E27FC236}">
                <a16:creationId xmlns:a16="http://schemas.microsoft.com/office/drawing/2014/main" id="{1C1BFE7E-5509-4AF9-B5DB-1FB7EB39BDF8}"/>
              </a:ext>
            </a:extLst>
          </p:cNvPr>
          <p:cNvSpPr>
            <a:spLocks noGrp="1"/>
          </p:cNvSpPr>
          <p:nvPr>
            <p:ph type="subTitle" idx="1"/>
          </p:nvPr>
        </p:nvSpPr>
        <p:spPr>
          <a:xfrm>
            <a:off x="4038600" y="4782320"/>
            <a:ext cx="7644627" cy="1329443"/>
          </a:xfrm>
        </p:spPr>
        <p:txBody>
          <a:bodyPr>
            <a:normAutofit/>
          </a:bodyPr>
          <a:lstStyle/>
          <a:p>
            <a:pPr algn="r"/>
            <a:endParaRPr lang="zh-CN" altLang="en-US"/>
          </a:p>
        </p:txBody>
      </p:sp>
    </p:spTree>
    <p:extLst>
      <p:ext uri="{BB962C8B-B14F-4D97-AF65-F5344CB8AC3E}">
        <p14:creationId xmlns:p14="http://schemas.microsoft.com/office/powerpoint/2010/main" val="11042298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文本框 1"/>
          <p:cNvSpPr txBox="1"/>
          <p:nvPr/>
        </p:nvSpPr>
        <p:spPr>
          <a:xfrm>
            <a:off x="507030" y="1234159"/>
            <a:ext cx="11188191" cy="4393982"/>
          </a:xfrm>
          <a:prstGeom prst="rect">
            <a:avLst/>
          </a:prstGeom>
        </p:spPr>
        <p:txBody>
          <a:bodyPr vert="horz" lIns="91440" tIns="45720" rIns="91440" bIns="45720" rtlCol="0">
            <a:normAutofit fontScale="85000" lnSpcReduction="10000"/>
          </a:bodyPr>
          <a:lstStyle/>
          <a:p>
            <a:pPr marR="0" lvl="0" fontAlgn="auto">
              <a:lnSpc>
                <a:spcPct val="150000"/>
              </a:lnSpc>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zh-CN" altLang="en-US" sz="2400" b="0" i="0" u="none" strike="noStrike" cap="none" spc="0" normalizeH="0" baseline="0" noProof="0" dirty="0">
                <a:ln>
                  <a:noFill/>
                </a:ln>
                <a:effectLst/>
                <a:uLnTx/>
                <a:uFillTx/>
              </a:rPr>
              <a:t>对于非法吸收或者变相吸收公众存款的行为是否立案侦查，取决于有没有涉嫌以下三种情形中的一种：</a:t>
            </a:r>
          </a:p>
          <a:p>
            <a:pPr marR="0" lvl="0" fontAlgn="auto">
              <a:lnSpc>
                <a:spcPct val="150000"/>
              </a:lnSpc>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zh-CN" altLang="en-US" sz="2400" b="0" i="0" u="none" strike="noStrike" cap="none" spc="0" normalizeH="0" baseline="0" noProof="0" dirty="0">
                <a:ln>
                  <a:noFill/>
                </a:ln>
                <a:effectLst/>
                <a:uLnTx/>
                <a:uFillTx/>
              </a:rPr>
              <a:t>一是从非法吸收或者变相吸收公众存款的数额上来看，个人非法吸收或者变相吸收公众存款，数额在</a:t>
            </a:r>
            <a:r>
              <a:rPr kumimoji="0" lang="en-US" altLang="zh-CN" sz="2400" b="0" i="0" u="none" strike="noStrike" cap="none" spc="0" normalizeH="0" baseline="0" noProof="0" dirty="0">
                <a:ln>
                  <a:noFill/>
                </a:ln>
                <a:effectLst/>
                <a:uLnTx/>
                <a:uFillTx/>
              </a:rPr>
              <a:t>20</a:t>
            </a:r>
            <a:r>
              <a:rPr kumimoji="0" lang="zh-CN" altLang="en-US" sz="2400" b="0" i="0" u="none" strike="noStrike" cap="none" spc="0" normalizeH="0" baseline="0" noProof="0" dirty="0">
                <a:ln>
                  <a:noFill/>
                </a:ln>
                <a:effectLst/>
                <a:uLnTx/>
                <a:uFillTx/>
              </a:rPr>
              <a:t>万元以上的，单位非法吸收或者变相吸收公众存款，数额在</a:t>
            </a:r>
            <a:r>
              <a:rPr kumimoji="0" lang="en-US" altLang="zh-CN" sz="2400" b="0" i="0" u="none" strike="noStrike" cap="none" spc="0" normalizeH="0" baseline="0" noProof="0" dirty="0">
                <a:ln>
                  <a:noFill/>
                </a:ln>
                <a:effectLst/>
                <a:uLnTx/>
                <a:uFillTx/>
              </a:rPr>
              <a:t>100</a:t>
            </a:r>
            <a:r>
              <a:rPr kumimoji="0" lang="zh-CN" altLang="en-US" sz="2400" b="0" i="0" u="none" strike="noStrike" cap="none" spc="0" normalizeH="0" baseline="0" noProof="0" dirty="0">
                <a:ln>
                  <a:noFill/>
                </a:ln>
                <a:effectLst/>
                <a:uLnTx/>
                <a:uFillTx/>
              </a:rPr>
              <a:t>万元以上的。</a:t>
            </a:r>
          </a:p>
          <a:p>
            <a:pPr marR="0" lvl="0" fontAlgn="auto">
              <a:lnSpc>
                <a:spcPct val="150000"/>
              </a:lnSpc>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zh-CN" altLang="en-US" sz="2400" b="0" i="0" u="none" strike="noStrike" cap="none" spc="0" normalizeH="0" baseline="0" noProof="0" dirty="0">
                <a:ln>
                  <a:noFill/>
                </a:ln>
                <a:effectLst/>
                <a:uLnTx/>
                <a:uFillTx/>
              </a:rPr>
              <a:t>二是从非法吸收或者变相吸收公众存款的户数上来看，个人非法吸收或者变相吸收公众存款</a:t>
            </a:r>
            <a:r>
              <a:rPr kumimoji="0" lang="en-US" altLang="zh-CN" sz="2400" b="0" i="0" u="none" strike="noStrike" cap="none" spc="0" normalizeH="0" baseline="0" noProof="0" dirty="0">
                <a:ln>
                  <a:noFill/>
                </a:ln>
                <a:effectLst/>
                <a:uLnTx/>
                <a:uFillTx/>
              </a:rPr>
              <a:t>30</a:t>
            </a:r>
            <a:r>
              <a:rPr kumimoji="0" lang="zh-CN" altLang="en-US" sz="2400" b="0" i="0" u="none" strike="noStrike" cap="none" spc="0" normalizeH="0" baseline="0" noProof="0" dirty="0">
                <a:ln>
                  <a:noFill/>
                </a:ln>
                <a:effectLst/>
                <a:uLnTx/>
                <a:uFillTx/>
              </a:rPr>
              <a:t>户以上的，单位非法吸收或者变相吸收公众存款</a:t>
            </a:r>
            <a:r>
              <a:rPr kumimoji="0" lang="en-US" altLang="zh-CN" sz="2400" b="0" i="0" u="none" strike="noStrike" cap="none" spc="0" normalizeH="0" baseline="0" noProof="0" dirty="0">
                <a:ln>
                  <a:noFill/>
                </a:ln>
                <a:effectLst/>
                <a:uLnTx/>
                <a:uFillTx/>
              </a:rPr>
              <a:t>150</a:t>
            </a:r>
            <a:r>
              <a:rPr kumimoji="0" lang="zh-CN" altLang="en-US" sz="2400" b="0" i="0" u="none" strike="noStrike" cap="none" spc="0" normalizeH="0" baseline="0" noProof="0" dirty="0">
                <a:ln>
                  <a:noFill/>
                </a:ln>
                <a:effectLst/>
                <a:uLnTx/>
                <a:uFillTx/>
              </a:rPr>
              <a:t>户以上的。</a:t>
            </a:r>
          </a:p>
          <a:p>
            <a:pPr marR="0" lvl="0" fontAlgn="auto">
              <a:lnSpc>
                <a:spcPct val="150000"/>
              </a:lnSpc>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zh-CN" altLang="en-US" sz="2400" b="0" i="0" u="none" strike="noStrike" cap="none" spc="0" normalizeH="0" baseline="0" noProof="0" dirty="0">
                <a:ln>
                  <a:noFill/>
                </a:ln>
                <a:effectLst/>
                <a:uLnTx/>
                <a:uFillTx/>
              </a:rPr>
              <a:t>三是从造成的经济损失上来看，个人非法吸收或者变相吸收公众存款给存款人造成直接经济损失数额在</a:t>
            </a:r>
            <a:r>
              <a:rPr kumimoji="0" lang="en-US" altLang="zh-CN" sz="2400" b="0" i="0" u="none" strike="noStrike" cap="none" spc="0" normalizeH="0" baseline="0" noProof="0" dirty="0">
                <a:ln>
                  <a:noFill/>
                </a:ln>
                <a:effectLst/>
                <a:uLnTx/>
                <a:uFillTx/>
              </a:rPr>
              <a:t>10</a:t>
            </a:r>
            <a:r>
              <a:rPr kumimoji="0" lang="zh-CN" altLang="en-US" sz="2400" b="0" i="0" u="none" strike="noStrike" cap="none" spc="0" normalizeH="0" baseline="0" noProof="0" dirty="0">
                <a:ln>
                  <a:noFill/>
                </a:ln>
                <a:effectLst/>
                <a:uLnTx/>
                <a:uFillTx/>
              </a:rPr>
              <a:t>万元以上，单位非法吸收或者变相吸收公众存款给存款人造成直接经济损失数额在</a:t>
            </a:r>
            <a:r>
              <a:rPr kumimoji="0" lang="en-US" altLang="zh-CN" sz="2400" b="0" i="0" u="none" strike="noStrike" cap="none" spc="0" normalizeH="0" baseline="0" noProof="0" dirty="0">
                <a:ln>
                  <a:noFill/>
                </a:ln>
                <a:effectLst/>
                <a:uLnTx/>
                <a:uFillTx/>
              </a:rPr>
              <a:t>50</a:t>
            </a:r>
            <a:r>
              <a:rPr kumimoji="0" lang="zh-CN" altLang="en-US" sz="2400" b="0" i="0" u="none" strike="noStrike" cap="none" spc="0" normalizeH="0" baseline="0" noProof="0" dirty="0">
                <a:ln>
                  <a:noFill/>
                </a:ln>
                <a:effectLst/>
                <a:uLnTx/>
                <a:uFillTx/>
              </a:rPr>
              <a:t>万元以上。</a:t>
            </a:r>
          </a:p>
        </p:txBody>
      </p:sp>
      <p:sp>
        <p:nvSpPr>
          <p:cNvPr id="9" name="Rectangle 8">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Freeform: Shape 10">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文本框 1"/>
          <p:cNvSpPr txBox="1"/>
          <p:nvPr/>
        </p:nvSpPr>
        <p:spPr>
          <a:xfrm>
            <a:off x="1236689" y="1780499"/>
            <a:ext cx="10335718" cy="4905114"/>
          </a:xfrm>
          <a:prstGeom prst="rect">
            <a:avLst/>
          </a:prstGeom>
        </p:spPr>
        <p:txBody>
          <a:bodyPr vert="horz" lIns="91440" tIns="45720" rIns="91440" bIns="45720" rtlCol="0" anchor="t">
            <a:normAutofit/>
          </a:bodyPr>
          <a:lstStyle/>
          <a:p>
            <a:pPr>
              <a:spcAft>
                <a:spcPts val="600"/>
              </a:spcAft>
            </a:pPr>
            <a:r>
              <a:rPr lang="en-US" altLang="zh-CN" sz="2400" dirty="0"/>
              <a:t>3</a:t>
            </a:r>
            <a:r>
              <a:rPr lang="zh-CN" altLang="en-US" sz="2400" dirty="0"/>
              <a:t>、技术风险</a:t>
            </a:r>
          </a:p>
          <a:p>
            <a:pPr marR="0" lvl="0" fontAlgn="auto">
              <a:spcBef>
                <a:spcPts val="0"/>
              </a:spcBef>
              <a:spcAft>
                <a:spcPts val="600"/>
              </a:spcAft>
              <a:buClrTx/>
              <a:buSzTx/>
              <a:tabLst/>
              <a:defRPr/>
            </a:pPr>
            <a:r>
              <a:rPr kumimoji="0" lang="en-US" altLang="zh-CN" sz="2400" b="1" i="0" u="none" strike="noStrike" cap="none" spc="0" normalizeH="0" baseline="0" noProof="0" dirty="0">
                <a:ln>
                  <a:noFill/>
                </a:ln>
                <a:effectLst/>
                <a:uLnTx/>
                <a:uFillTx/>
              </a:rPr>
              <a:t>1</a:t>
            </a:r>
            <a:r>
              <a:rPr kumimoji="0" lang="zh-CN" altLang="en-US" sz="2400" b="1" i="0" u="none" strike="noStrike" cap="none" spc="0" normalizeH="0" baseline="0" noProof="0" dirty="0">
                <a:ln>
                  <a:noFill/>
                </a:ln>
                <a:effectLst/>
                <a:uLnTx/>
                <a:uFillTx/>
              </a:rPr>
              <a:t>、产品技术不成熟</a:t>
            </a:r>
          </a:p>
          <a:p>
            <a:pPr marR="0" lvl="0" fontAlgn="auto">
              <a:spcBef>
                <a:spcPts val="0"/>
              </a:spcBef>
              <a:spcAft>
                <a:spcPts val="600"/>
              </a:spcAft>
              <a:buClrTx/>
              <a:buSzTx/>
              <a:tabLst/>
              <a:defRPr/>
            </a:pPr>
            <a:r>
              <a:rPr kumimoji="0" lang="zh-CN" altLang="en-US" sz="2400" b="0" i="0" u="none" strike="noStrike" cap="none" spc="0" normalizeH="0" baseline="0" noProof="0" dirty="0">
                <a:ln>
                  <a:noFill/>
                </a:ln>
                <a:effectLst/>
                <a:uLnTx/>
                <a:uFillTx/>
              </a:rPr>
              <a:t>众筹项目有一部分技术尚处于开发阶段或技术实验阶段，如果研发出来的产品无法达到预期的功能，或者产品瑕疵多，项目的支持者将会蒙受损失。</a:t>
            </a:r>
          </a:p>
          <a:p>
            <a:pPr marR="0" lvl="0" fontAlgn="auto">
              <a:spcBef>
                <a:spcPts val="0"/>
              </a:spcBef>
              <a:spcAft>
                <a:spcPts val="600"/>
              </a:spcAft>
              <a:buClrTx/>
              <a:buSzTx/>
              <a:tabLst/>
              <a:defRPr/>
            </a:pPr>
            <a:r>
              <a:rPr kumimoji="0" lang="en-US" altLang="zh-CN" sz="2400" b="1" i="0" u="none" strike="noStrike" cap="none" spc="0" normalizeH="0" baseline="0" noProof="0" dirty="0">
                <a:ln>
                  <a:noFill/>
                </a:ln>
                <a:effectLst/>
                <a:uLnTx/>
                <a:uFillTx/>
              </a:rPr>
              <a:t>2</a:t>
            </a:r>
            <a:r>
              <a:rPr kumimoji="0" lang="zh-CN" altLang="en-US" sz="2400" b="1" i="0" u="none" strike="noStrike" cap="none" spc="0" normalizeH="0" baseline="0" noProof="0" dirty="0">
                <a:ln>
                  <a:noFill/>
                </a:ln>
                <a:effectLst/>
                <a:uLnTx/>
                <a:uFillTx/>
              </a:rPr>
              <a:t>、技术标准</a:t>
            </a:r>
          </a:p>
          <a:p>
            <a:pPr marR="0" lvl="0" fontAlgn="auto">
              <a:spcBef>
                <a:spcPts val="0"/>
              </a:spcBef>
              <a:spcAft>
                <a:spcPts val="600"/>
              </a:spcAft>
              <a:buClrTx/>
              <a:buSzTx/>
              <a:tabLst/>
              <a:defRPr/>
            </a:pPr>
            <a:r>
              <a:rPr kumimoji="0" lang="zh-CN" altLang="en-US" sz="2400" b="0" i="0" u="none" strike="noStrike" cap="none" spc="0" normalizeH="0" baseline="0" noProof="0" dirty="0">
                <a:ln>
                  <a:noFill/>
                </a:ln>
                <a:effectLst/>
                <a:uLnTx/>
                <a:uFillTx/>
              </a:rPr>
              <a:t>产品生产出来后，因为属于前沿性高科技产品，缺乏</a:t>
            </a:r>
            <a:r>
              <a:rPr kumimoji="0" lang="zh-CN" altLang="en-US" sz="2400" b="0" i="0" u="none" strike="noStrike" cap="none" spc="0" normalizeH="0" baseline="0" noProof="0" dirty="0">
                <a:ln>
                  <a:noFill/>
                </a:ln>
                <a:effectLst/>
                <a:uLnTx/>
                <a:uFillTx/>
                <a:sym typeface="+mn-ea"/>
              </a:rPr>
              <a:t>缺乏鉴定的标准，支持者难以鉴定质量是否合格，及是否存在质量安全隐患。</a:t>
            </a:r>
            <a:endParaRPr kumimoji="0" lang="en-US" altLang="zh-CN" sz="2400" b="0" i="0" u="none" strike="noStrike" cap="none" spc="0" normalizeH="0" baseline="0" noProof="0" dirty="0">
              <a:ln>
                <a:noFill/>
              </a:ln>
              <a:effectLst/>
              <a:uLnTx/>
              <a:uFillTx/>
            </a:endParaRPr>
          </a:p>
          <a:p>
            <a:pPr marR="0" lvl="0" fontAlgn="auto">
              <a:spcBef>
                <a:spcPts val="0"/>
              </a:spcBef>
              <a:spcAft>
                <a:spcPts val="600"/>
              </a:spcAft>
              <a:buClrTx/>
              <a:buSzTx/>
              <a:tabLst/>
              <a:defRPr/>
            </a:pPr>
            <a:r>
              <a:rPr kumimoji="0" lang="en-US" altLang="zh-CN" sz="2400" b="1" i="0" u="none" strike="noStrike" cap="none" spc="0" normalizeH="0" baseline="0" noProof="0" dirty="0">
                <a:ln>
                  <a:noFill/>
                </a:ln>
                <a:effectLst/>
                <a:uLnTx/>
                <a:uFillTx/>
              </a:rPr>
              <a:t>3</a:t>
            </a:r>
            <a:r>
              <a:rPr kumimoji="0" lang="zh-CN" altLang="en-US" sz="2400" b="1" i="0" u="none" strike="noStrike" cap="none" spc="0" normalizeH="0" baseline="0" noProof="0" dirty="0">
                <a:ln>
                  <a:noFill/>
                </a:ln>
                <a:effectLst/>
                <a:uLnTx/>
                <a:uFillTx/>
              </a:rPr>
              <a:t>、技术寿命不确定</a:t>
            </a:r>
          </a:p>
          <a:p>
            <a:pPr marR="0" lvl="0" fontAlgn="auto">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zh-CN" altLang="en-US" sz="2400" b="0" i="0" u="none" strike="noStrike" cap="none" spc="0" normalizeH="0" baseline="0" noProof="0" dirty="0">
                <a:ln>
                  <a:noFill/>
                </a:ln>
                <a:effectLst/>
                <a:uLnTx/>
                <a:uFillTx/>
              </a:rPr>
              <a:t>现代知识更新加速，科技发展日新月异，新技术的生命周期缩短，一项技术或产品被另一项更新的技术或产品替代时间是难以确定的。</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4656" y="1034416"/>
            <a:ext cx="11317574" cy="4212563"/>
          </a:xfrm>
          <a:prstGeom prst="rect">
            <a:avLst/>
          </a:prstGeom>
          <a:noFill/>
        </p:spPr>
        <p:txBody>
          <a:bodyPr wrap="square" rtlCol="0">
            <a:spAutoFit/>
          </a:bodyPr>
          <a:lstStyle/>
          <a:p>
            <a:pPr>
              <a:lnSpc>
                <a:spcPct val="140000"/>
              </a:lnSpc>
            </a:pPr>
            <a:r>
              <a:rPr lang="en-US" altLang="zh-CN" sz="2800" dirty="0">
                <a:solidFill>
                  <a:srgbClr val="FF0000"/>
                </a:solidFill>
                <a:latin typeface="黑体" panose="02010609060101010101" pitchFamily="49" charset="-122"/>
                <a:ea typeface="黑体" panose="02010609060101010101" pitchFamily="49" charset="-122"/>
              </a:rPr>
              <a:t>4</a:t>
            </a:r>
            <a:r>
              <a:rPr lang="zh-CN" altLang="en-US" sz="2800" dirty="0">
                <a:solidFill>
                  <a:srgbClr val="FF0000"/>
                </a:solidFill>
                <a:latin typeface="黑体" panose="02010609060101010101" pitchFamily="49" charset="-122"/>
                <a:ea typeface="黑体" panose="02010609060101010101" pitchFamily="49" charset="-122"/>
              </a:rPr>
              <a:t>、管理风险</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a:t>
            </a:r>
            <a:r>
              <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众筹作为新兴行业，在管理体系方面尚不成熟，很容易引起管理混乱。在经济利益驱动下，</a:t>
            </a:r>
            <a:r>
              <a:rPr kumimoji="0" lang="zh-CN" altLang="en-US" sz="24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众筹平台缺少对项目的严格考核标准，又无监管约束。</a:t>
            </a:r>
            <a:r>
              <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平台极易在专管上降低创业项目上线门槛，放行更多项目进入众筹平台筹资。同时不排除平台 ，与</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融资企业之间的内幕交易、关联交易，甚至是</a:t>
            </a:r>
            <a:r>
              <a:rPr kumimoji="0" lang="en-US" altLang="zh-CN"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a:t>
            </a:r>
            <a:r>
              <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自融</a:t>
            </a:r>
            <a:r>
              <a:rPr kumimoji="0" lang="en-US" altLang="zh-CN"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a:t>
            </a:r>
            <a:r>
              <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行为的可能性。同时，</a:t>
            </a:r>
            <a:r>
              <a:rPr kumimoji="0" lang="zh-CN" altLang="en-US" sz="24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融资方，为了得到投资人的青睐，</a:t>
            </a:r>
            <a:r>
              <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提高募资的成功率，在项目的描述上倾力包装，尽量回避项目的风险，采用一些极度乐观或夸张的宣传以吸引投资者。当融资成功后，在追求利益最大化的驱动下再加上必要的信息披露存在虚假性，融资方很可能不按契约、擅自更改募集资金的用途或者违规使用资金，这将给投资者的利益造成损害。</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文本框 2"/>
          <p:cNvSpPr txBox="1"/>
          <p:nvPr/>
        </p:nvSpPr>
        <p:spPr>
          <a:xfrm>
            <a:off x="1653363" y="365760"/>
            <a:ext cx="9367203" cy="1188720"/>
          </a:xfrm>
          <a:prstGeom prst="rect">
            <a:avLst/>
          </a:prstGeom>
        </p:spPr>
        <p:txBody>
          <a:bodyPr vert="horz" lIns="91440" tIns="45720" rIns="91440" bIns="45720" rtlCol="0" anchor="ctr">
            <a:normAutofit/>
          </a:bodyPr>
          <a:lstStyle/>
          <a:p>
            <a:pPr marL="0" marR="0" lvl="0" indent="0" fontAlgn="auto">
              <a:lnSpc>
                <a:spcPct val="90000"/>
              </a:lnSpc>
              <a:spcBef>
                <a:spcPct val="0"/>
              </a:spcBef>
              <a:spcAft>
                <a:spcPts val="600"/>
              </a:spcAft>
              <a:buClrTx/>
              <a:buSzTx/>
              <a:tabLst/>
              <a:defRPr/>
            </a:pPr>
            <a:r>
              <a:rPr kumimoji="0" lang="zh-CN" altLang="en-US" sz="4400" b="0" i="0" u="none" strike="noStrike" kern="1200" cap="none" spc="0" normalizeH="0" baseline="0" noProof="0" dirty="0">
                <a:ln>
                  <a:noFill/>
                </a:ln>
                <a:solidFill>
                  <a:schemeClr val="tx1"/>
                </a:solidFill>
                <a:effectLst/>
                <a:uLnTx/>
                <a:uFillTx/>
                <a:latin typeface="+mj-lt"/>
                <a:ea typeface="+mj-ea"/>
                <a:cs typeface="+mj-cs"/>
                <a:sym typeface="+mn-ea"/>
              </a:rPr>
              <a:t>第二节、众筹模式风险防范措施</a:t>
            </a:r>
            <a:endParaRPr kumimoji="0" lang="en-US" altLang="zh-CN"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文本框 1"/>
          <p:cNvSpPr txBox="1"/>
          <p:nvPr/>
        </p:nvSpPr>
        <p:spPr>
          <a:xfrm>
            <a:off x="629587" y="2176272"/>
            <a:ext cx="11317574" cy="4041648"/>
          </a:xfrm>
          <a:prstGeom prst="rect">
            <a:avLst/>
          </a:prstGeom>
        </p:spPr>
        <p:txBody>
          <a:bodyPr vert="horz" lIns="91440" tIns="45720" rIns="91440" bIns="45720" rtlCol="0" anchor="t">
            <a:normAutofit fontScale="92500" lnSpcReduction="20000"/>
          </a:bodyPr>
          <a:lstStyle/>
          <a:p>
            <a:pPr marR="0" lvl="0" fontAlgn="auto">
              <a:lnSpc>
                <a:spcPct val="150000"/>
              </a:lnSpc>
              <a:spcBef>
                <a:spcPts val="0"/>
              </a:spcBef>
              <a:spcAft>
                <a:spcPts val="600"/>
              </a:spcAft>
              <a:buClrTx/>
              <a:buSzTx/>
              <a:tabLst/>
              <a:defRPr/>
            </a:pPr>
            <a:r>
              <a:rPr kumimoji="0" lang="zh-CN" altLang="en-US" sz="2400" b="1" i="0" u="none" strike="noStrike" cap="none" spc="0" normalizeH="0" baseline="0" noProof="0" dirty="0">
                <a:ln>
                  <a:noFill/>
                </a:ln>
                <a:effectLst/>
                <a:uLnTx/>
                <a:uFillTx/>
              </a:rPr>
              <a:t>（一）增强投资人风险意识</a:t>
            </a:r>
          </a:p>
          <a:p>
            <a:pPr marR="0" lvl="0" fontAlgn="auto">
              <a:lnSpc>
                <a:spcPct val="150000"/>
              </a:lnSpc>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zh-CN" altLang="en-US" sz="2400" b="0" i="0" u="none" strike="noStrike" cap="none" spc="0" normalizeH="0" baseline="0" noProof="0" dirty="0">
                <a:ln>
                  <a:noFill/>
                </a:ln>
                <a:effectLst/>
                <a:uLnTx/>
                <a:uFillTx/>
              </a:rPr>
              <a:t>投资者风险的防范需要从两方面入手：一方面，投资人本身要提高众筹投资的风险意识，对投资风险有一定认识的基础行，合理选择投资项目；另一方面，众筹平台应采取一定的措施来保护投资者利益。投资人风险意识和投资水平的提高，既需要投资人本身学习知识和积累经验，也需要众筹平台对这项工作的重视。</a:t>
            </a:r>
          </a:p>
          <a:p>
            <a:pPr marR="0" lvl="0" fontAlgn="auto">
              <a:lnSpc>
                <a:spcPct val="150000"/>
              </a:lnSpc>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zh-CN" altLang="en-US" sz="2400" b="0" i="0" u="none" strike="noStrike" cap="none" spc="0" normalizeH="0" baseline="0" noProof="0" dirty="0">
                <a:ln>
                  <a:noFill/>
                </a:ln>
                <a:effectLst/>
                <a:uLnTx/>
                <a:uFillTx/>
              </a:rPr>
              <a:t>众筹平台可以采取很多有效措施来保护投资者利益。一是坚持正确的舆论导向。二是突出众筹平台的宣教功能。三是强制执行投资下单前的警示语下单后的冷操作流程。四是规范投资的准入门槛，根据实力、投资经验设定差异化的投资规模。</a:t>
            </a:r>
          </a:p>
          <a:p>
            <a:pPr marL="0" marR="0" lvl="0" indent="-228600" fontAlgn="auto">
              <a:lnSpc>
                <a:spcPct val="90000"/>
              </a:lnSpc>
              <a:spcBef>
                <a:spcPts val="0"/>
              </a:spcBef>
              <a:spcAft>
                <a:spcPts val="600"/>
              </a:spcAft>
              <a:buClrTx/>
              <a:buSzTx/>
              <a:buFont typeface="Arial" panose="020B0604020202020204" pitchFamily="34" charset="0"/>
              <a:buChar char="•"/>
              <a:tabLst/>
              <a:defRPr/>
            </a:pPr>
            <a:endParaRPr kumimoji="0" lang="en-US" altLang="zh-CN" sz="2400" b="0" i="0" u="none" strike="noStrike" cap="none" spc="0" normalizeH="0" baseline="0" noProof="0" dirty="0">
              <a:ln>
                <a:noFill/>
              </a:ln>
              <a:effectLst/>
              <a:uLnTx/>
              <a:uFillTx/>
            </a:endParaRPr>
          </a:p>
          <a:p>
            <a:pPr marL="0" marR="0" lvl="0" indent="-228600" fontAlgn="auto">
              <a:lnSpc>
                <a:spcPct val="90000"/>
              </a:lnSpc>
              <a:spcBef>
                <a:spcPts val="0"/>
              </a:spcBef>
              <a:spcAft>
                <a:spcPts val="600"/>
              </a:spcAft>
              <a:buClrTx/>
              <a:buSzTx/>
              <a:buFont typeface="Arial" panose="020B0604020202020204" pitchFamily="34" charset="0"/>
              <a:buChar char="•"/>
              <a:tabLst/>
              <a:defRPr/>
            </a:pPr>
            <a:endParaRPr kumimoji="0" lang="en-US" altLang="zh-CN" sz="2400" b="0" i="0" u="none" strike="noStrike" cap="none" spc="0" normalizeH="0" baseline="0" noProof="0" dirty="0">
              <a:ln>
                <a:noFill/>
              </a:ln>
              <a:effectLst/>
              <a:uLnTx/>
              <a:uFillTx/>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文本框 1"/>
          <p:cNvSpPr txBox="1"/>
          <p:nvPr/>
        </p:nvSpPr>
        <p:spPr>
          <a:xfrm>
            <a:off x="643467" y="1004341"/>
            <a:ext cx="10905066" cy="5172622"/>
          </a:xfrm>
          <a:prstGeom prst="rect">
            <a:avLst/>
          </a:prstGeom>
        </p:spPr>
        <p:txBody>
          <a:bodyPr vert="horz" lIns="91440" tIns="45720" rIns="91440" bIns="45720" rtlCol="0">
            <a:normAutofit lnSpcReduction="10000"/>
          </a:bodyPr>
          <a:lstStyle/>
          <a:p>
            <a:pPr>
              <a:lnSpc>
                <a:spcPct val="150000"/>
              </a:lnSpc>
              <a:spcAft>
                <a:spcPts val="600"/>
              </a:spcAft>
            </a:pPr>
            <a:r>
              <a:rPr lang="zh-CN" altLang="en-US" sz="2400" b="1" dirty="0"/>
              <a:t>（二）规范众筹平台管理制度</a:t>
            </a:r>
          </a:p>
          <a:p>
            <a:pPr marR="0" lvl="0" fontAlgn="auto">
              <a:lnSpc>
                <a:spcPct val="150000"/>
              </a:lnSpc>
              <a:spcBef>
                <a:spcPts val="0"/>
              </a:spcBef>
              <a:spcAft>
                <a:spcPts val="600"/>
              </a:spcAft>
              <a:buClrTx/>
              <a:buSzTx/>
              <a:tabLst/>
              <a:defRPr/>
            </a:pPr>
            <a:r>
              <a:rPr kumimoji="0" lang="en-US" altLang="zh-CN" sz="2400" b="1" i="0" u="none" strike="noStrike" cap="none" spc="0" normalizeH="0" baseline="0" noProof="0" dirty="0">
                <a:ln>
                  <a:noFill/>
                </a:ln>
                <a:effectLst/>
                <a:uLnTx/>
                <a:uFillTx/>
              </a:rPr>
              <a:t>1</a:t>
            </a:r>
            <a:r>
              <a:rPr kumimoji="0" lang="zh-CN" altLang="en-US" sz="2400" b="1" i="0" u="none" strike="noStrike" cap="none" spc="0" normalizeH="0" baseline="0" noProof="0" dirty="0">
                <a:ln>
                  <a:noFill/>
                </a:ln>
                <a:effectLst/>
                <a:uLnTx/>
                <a:uFillTx/>
              </a:rPr>
              <a:t>、防控非法集资行为</a:t>
            </a:r>
          </a:p>
          <a:p>
            <a:pPr marR="0" lvl="0" fontAlgn="auto">
              <a:lnSpc>
                <a:spcPct val="150000"/>
              </a:lnSpc>
              <a:spcBef>
                <a:spcPts val="0"/>
              </a:spcBef>
              <a:spcAft>
                <a:spcPts val="600"/>
              </a:spcAft>
              <a:buClrTx/>
              <a:buSzTx/>
              <a:tabLst/>
              <a:defRPr/>
            </a:pPr>
            <a:r>
              <a:rPr kumimoji="0" lang="en-US" altLang="zh-CN" sz="2400" b="1" i="0" u="none" strike="noStrike" cap="none" spc="0" normalizeH="0" baseline="0" noProof="0" dirty="0">
                <a:ln>
                  <a:noFill/>
                </a:ln>
                <a:effectLst/>
                <a:uLnTx/>
                <a:uFillTx/>
              </a:rPr>
              <a:t>      </a:t>
            </a:r>
            <a:r>
              <a:rPr kumimoji="0" lang="zh-CN" altLang="en-US" sz="2400" b="1" i="0" u="none" strike="noStrike" cap="none" spc="0" normalizeH="0" baseline="0" noProof="0" dirty="0">
                <a:ln>
                  <a:noFill/>
                </a:ln>
                <a:effectLst/>
                <a:uLnTx/>
                <a:uFillTx/>
              </a:rPr>
              <a:t>众筹作为新兴的融资模式，以互联网作为融资平台，其涉及人群之广、数额之大使其极容易触及法律禁止的</a:t>
            </a:r>
            <a:r>
              <a:rPr kumimoji="0" lang="en-US" altLang="zh-CN" sz="2400" b="1" i="0" u="none" strike="noStrike" cap="none" spc="0" normalizeH="0" baseline="0" noProof="0" dirty="0">
                <a:ln>
                  <a:noFill/>
                </a:ln>
                <a:effectLst/>
                <a:uLnTx/>
                <a:uFillTx/>
              </a:rPr>
              <a:t>“</a:t>
            </a:r>
            <a:r>
              <a:rPr kumimoji="0" lang="zh-CN" altLang="en-US" sz="2400" b="1" i="0" u="none" strike="noStrike" cap="none" spc="0" normalizeH="0" baseline="0" noProof="0" dirty="0">
                <a:ln>
                  <a:noFill/>
                </a:ln>
                <a:effectLst/>
                <a:uLnTx/>
                <a:uFillTx/>
              </a:rPr>
              <a:t>红线</a:t>
            </a:r>
            <a:r>
              <a:rPr kumimoji="0" lang="en-US" altLang="zh-CN" sz="2400" b="1" i="0" u="none" strike="noStrike" cap="none" spc="0" normalizeH="0" baseline="0" noProof="0" dirty="0">
                <a:ln>
                  <a:noFill/>
                </a:ln>
                <a:effectLst/>
                <a:uLnTx/>
                <a:uFillTx/>
              </a:rPr>
              <a:t>”</a:t>
            </a:r>
            <a:r>
              <a:rPr kumimoji="0" lang="zh-CN" altLang="en-US" sz="2400" b="1" i="0" u="none" strike="noStrike" cap="none" spc="0" normalizeH="0" baseline="0" noProof="0" dirty="0">
                <a:ln>
                  <a:noFill/>
                </a:ln>
                <a:effectLst/>
                <a:uLnTx/>
                <a:uFillTx/>
              </a:rPr>
              <a:t>。</a:t>
            </a:r>
          </a:p>
          <a:p>
            <a:pPr marR="0" lvl="0" fontAlgn="auto">
              <a:lnSpc>
                <a:spcPct val="150000"/>
              </a:lnSpc>
              <a:spcBef>
                <a:spcPts val="0"/>
              </a:spcBef>
              <a:spcAft>
                <a:spcPts val="600"/>
              </a:spcAft>
              <a:buClrTx/>
              <a:buSzTx/>
              <a:tabLst/>
              <a:defRPr/>
            </a:pPr>
            <a:r>
              <a:rPr kumimoji="0" lang="en-US" altLang="zh-CN" sz="2400" b="1" i="0" u="none" strike="noStrike" cap="none" spc="0" normalizeH="0" baseline="0" noProof="0" dirty="0">
                <a:ln>
                  <a:noFill/>
                </a:ln>
                <a:effectLst/>
                <a:uLnTx/>
                <a:uFillTx/>
              </a:rPr>
              <a:t>      </a:t>
            </a:r>
            <a:r>
              <a:rPr kumimoji="0" lang="zh-CN" altLang="en-US" sz="2400" b="0" i="0" u="none" strike="noStrike" cap="none" spc="0" normalizeH="0" baseline="0" noProof="0" dirty="0">
                <a:ln>
                  <a:noFill/>
                </a:ln>
                <a:effectLst/>
                <a:uLnTx/>
                <a:uFillTx/>
              </a:rPr>
              <a:t>因此，单纯依靠平台自身的运作管理很难完全防范非法集资的风险，必须通过外部监管的加强才能保证众筹模式能在法律框架内稳定运行。</a:t>
            </a:r>
          </a:p>
          <a:p>
            <a:pPr marR="0" lvl="0" fontAlgn="auto">
              <a:lnSpc>
                <a:spcPct val="150000"/>
              </a:lnSpc>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zh-CN" altLang="en-US" sz="2400" b="0" i="0" u="none" strike="noStrike" cap="none" spc="0" normalizeH="0" baseline="0" noProof="0" dirty="0">
                <a:ln>
                  <a:noFill/>
                </a:ln>
                <a:effectLst/>
                <a:uLnTx/>
                <a:uFillTx/>
              </a:rPr>
              <a:t>为达到这一效果，必须首先完善信息披露制度，使其既有相应法律法规的明确规定，又有平台相应的管理措施，同时项目发起人需主动披露公司的基本信息、财务数据、经营情况、商业计划以及募集资金的用途和投向。</a:t>
            </a:r>
          </a:p>
        </p:txBody>
      </p:sp>
      <p:sp>
        <p:nvSpPr>
          <p:cNvPr id="12" name="Rectangle 8">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ECF157C5-282F-4C93-80F7-CCD7F4A435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46694"/>
            <a:ext cx="8416393" cy="1511306"/>
          </a:xfrm>
          <a:custGeom>
            <a:avLst/>
            <a:gdLst>
              <a:gd name="connsiteX0" fmla="*/ 0 w 8416393"/>
              <a:gd name="connsiteY0" fmla="*/ 0 h 1511306"/>
              <a:gd name="connsiteX1" fmla="*/ 239486 w 8416393"/>
              <a:gd name="connsiteY1" fmla="*/ 0 h 1511306"/>
              <a:gd name="connsiteX2" fmla="*/ 1069788 w 8416393"/>
              <a:gd name="connsiteY2" fmla="*/ 0 h 1511306"/>
              <a:gd name="connsiteX3" fmla="*/ 1209568 w 8416393"/>
              <a:gd name="connsiteY3" fmla="*/ 0 h 1511306"/>
              <a:gd name="connsiteX4" fmla="*/ 1309274 w 8416393"/>
              <a:gd name="connsiteY4" fmla="*/ 0 h 1511306"/>
              <a:gd name="connsiteX5" fmla="*/ 2279356 w 8416393"/>
              <a:gd name="connsiteY5" fmla="*/ 0 h 1511306"/>
              <a:gd name="connsiteX6" fmla="*/ 2405743 w 8416393"/>
              <a:gd name="connsiteY6" fmla="*/ 0 h 1511306"/>
              <a:gd name="connsiteX7" fmla="*/ 2801131 w 8416393"/>
              <a:gd name="connsiteY7" fmla="*/ 0 h 1511306"/>
              <a:gd name="connsiteX8" fmla="*/ 3475531 w 8416393"/>
              <a:gd name="connsiteY8" fmla="*/ 0 h 1511306"/>
              <a:gd name="connsiteX9" fmla="*/ 3870919 w 8416393"/>
              <a:gd name="connsiteY9" fmla="*/ 0 h 1511306"/>
              <a:gd name="connsiteX10" fmla="*/ 7346605 w 8416393"/>
              <a:gd name="connsiteY10" fmla="*/ 0 h 1511306"/>
              <a:gd name="connsiteX11" fmla="*/ 8416393 w 8416393"/>
              <a:gd name="connsiteY11" fmla="*/ 0 h 1511306"/>
              <a:gd name="connsiteX12" fmla="*/ 7718776 w 8416393"/>
              <a:gd name="connsiteY12" fmla="*/ 1511301 h 1511306"/>
              <a:gd name="connsiteX13" fmla="*/ 6648988 w 8416393"/>
              <a:gd name="connsiteY13" fmla="*/ 1511301 h 1511306"/>
              <a:gd name="connsiteX14" fmla="*/ 3870920 w 8416393"/>
              <a:gd name="connsiteY14" fmla="*/ 1511301 h 1511306"/>
              <a:gd name="connsiteX15" fmla="*/ 3870920 w 8416393"/>
              <a:gd name="connsiteY15" fmla="*/ 1511304 h 1511306"/>
              <a:gd name="connsiteX16" fmla="*/ 3475531 w 8416393"/>
              <a:gd name="connsiteY16" fmla="*/ 1511304 h 1511306"/>
              <a:gd name="connsiteX17" fmla="*/ 3475531 w 8416393"/>
              <a:gd name="connsiteY17" fmla="*/ 1511306 h 1511306"/>
              <a:gd name="connsiteX18" fmla="*/ 2405743 w 8416393"/>
              <a:gd name="connsiteY18" fmla="*/ 1511306 h 1511306"/>
              <a:gd name="connsiteX19" fmla="*/ 2403199 w 8416393"/>
              <a:gd name="connsiteY19" fmla="*/ 1511306 h 1511306"/>
              <a:gd name="connsiteX20" fmla="*/ 2288996 w 8416393"/>
              <a:gd name="connsiteY20" fmla="*/ 1511306 h 1511306"/>
              <a:gd name="connsiteX21" fmla="*/ 2279356 w 8416393"/>
              <a:gd name="connsiteY21" fmla="*/ 1511306 h 1511306"/>
              <a:gd name="connsiteX22" fmla="*/ 1333411 w 8416393"/>
              <a:gd name="connsiteY22" fmla="*/ 1511306 h 1511306"/>
              <a:gd name="connsiteX23" fmla="*/ 1309274 w 8416393"/>
              <a:gd name="connsiteY23" fmla="*/ 1511306 h 1511306"/>
              <a:gd name="connsiteX24" fmla="*/ 1219208 w 8416393"/>
              <a:gd name="connsiteY24" fmla="*/ 1511306 h 1511306"/>
              <a:gd name="connsiteX25" fmla="*/ 1209568 w 8416393"/>
              <a:gd name="connsiteY25" fmla="*/ 1511306 h 1511306"/>
              <a:gd name="connsiteX26" fmla="*/ 1069788 w 8416393"/>
              <a:gd name="connsiteY26" fmla="*/ 1511306 h 1511306"/>
              <a:gd name="connsiteX27" fmla="*/ 239486 w 8416393"/>
              <a:gd name="connsiteY27" fmla="*/ 1511306 h 1511306"/>
              <a:gd name="connsiteX28" fmla="*/ 0 w 8416393"/>
              <a:gd name="connsiteY28" fmla="*/ 1511306 h 1511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416393" h="1511306">
                <a:moveTo>
                  <a:pt x="0" y="0"/>
                </a:moveTo>
                <a:lnTo>
                  <a:pt x="239486" y="0"/>
                </a:lnTo>
                <a:lnTo>
                  <a:pt x="1069788" y="0"/>
                </a:lnTo>
                <a:lnTo>
                  <a:pt x="1209568" y="0"/>
                </a:lnTo>
                <a:lnTo>
                  <a:pt x="1309274" y="0"/>
                </a:lnTo>
                <a:lnTo>
                  <a:pt x="2279356" y="0"/>
                </a:lnTo>
                <a:lnTo>
                  <a:pt x="2405743" y="0"/>
                </a:lnTo>
                <a:lnTo>
                  <a:pt x="2801131" y="0"/>
                </a:lnTo>
                <a:lnTo>
                  <a:pt x="3475531" y="0"/>
                </a:lnTo>
                <a:lnTo>
                  <a:pt x="3870919" y="0"/>
                </a:lnTo>
                <a:lnTo>
                  <a:pt x="7346605" y="0"/>
                </a:lnTo>
                <a:lnTo>
                  <a:pt x="8416393" y="0"/>
                </a:lnTo>
                <a:lnTo>
                  <a:pt x="7718776" y="1511301"/>
                </a:lnTo>
                <a:lnTo>
                  <a:pt x="6648988" y="1511301"/>
                </a:lnTo>
                <a:lnTo>
                  <a:pt x="3870920" y="1511301"/>
                </a:lnTo>
                <a:lnTo>
                  <a:pt x="3870920" y="1511304"/>
                </a:lnTo>
                <a:lnTo>
                  <a:pt x="3475531" y="1511304"/>
                </a:lnTo>
                <a:lnTo>
                  <a:pt x="3475531" y="1511306"/>
                </a:lnTo>
                <a:lnTo>
                  <a:pt x="2405743" y="1511306"/>
                </a:lnTo>
                <a:lnTo>
                  <a:pt x="2403199" y="1511306"/>
                </a:lnTo>
                <a:lnTo>
                  <a:pt x="2288996" y="1511306"/>
                </a:lnTo>
                <a:lnTo>
                  <a:pt x="2279356" y="1511306"/>
                </a:lnTo>
                <a:lnTo>
                  <a:pt x="1333411" y="1511306"/>
                </a:lnTo>
                <a:lnTo>
                  <a:pt x="1309274" y="1511306"/>
                </a:lnTo>
                <a:lnTo>
                  <a:pt x="1219208" y="1511306"/>
                </a:lnTo>
                <a:lnTo>
                  <a:pt x="1209568" y="1511306"/>
                </a:lnTo>
                <a:lnTo>
                  <a:pt x="1069788" y="1511306"/>
                </a:lnTo>
                <a:lnTo>
                  <a:pt x="239486" y="1511306"/>
                </a:lnTo>
                <a:lnTo>
                  <a:pt x="0" y="1511306"/>
                </a:lnTo>
                <a:close/>
              </a:path>
            </a:pathLst>
          </a:cu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
        <p:nvSpPr>
          <p:cNvPr id="2" name="文本框 1"/>
          <p:cNvSpPr txBox="1"/>
          <p:nvPr/>
        </p:nvSpPr>
        <p:spPr>
          <a:xfrm>
            <a:off x="841248" y="299804"/>
            <a:ext cx="10701507" cy="4916774"/>
          </a:xfrm>
          <a:prstGeom prst="rect">
            <a:avLst/>
          </a:prstGeom>
        </p:spPr>
        <p:txBody>
          <a:bodyPr vert="horz" lIns="91440" tIns="45720" rIns="91440" bIns="45720" rtlCol="0" anchor="ctr">
            <a:normAutofit/>
          </a:bodyPr>
          <a:lstStyle/>
          <a:p>
            <a:pPr marR="0" lvl="0" fontAlgn="auto">
              <a:spcBef>
                <a:spcPts val="0"/>
              </a:spcBef>
              <a:spcAft>
                <a:spcPts val="600"/>
              </a:spcAft>
              <a:buClrTx/>
              <a:buSzTx/>
              <a:tabLst/>
              <a:defRPr/>
            </a:pPr>
            <a:r>
              <a:rPr kumimoji="0" lang="en-US" altLang="zh-CN" sz="2400" b="1" i="0" u="none" strike="noStrike" cap="none" spc="0" normalizeH="0" baseline="0" noProof="0" dirty="0">
                <a:ln>
                  <a:noFill/>
                </a:ln>
                <a:effectLst/>
                <a:uLnTx/>
                <a:uFillTx/>
              </a:rPr>
              <a:t>2</a:t>
            </a:r>
            <a:r>
              <a:rPr kumimoji="0" lang="zh-CN" altLang="en-US" sz="2400" b="1" i="0" u="none" strike="noStrike" cap="none" spc="0" normalizeH="0" baseline="0" noProof="0" dirty="0">
                <a:ln>
                  <a:noFill/>
                </a:ln>
                <a:effectLst/>
                <a:uLnTx/>
                <a:uFillTx/>
              </a:rPr>
              <a:t>、控制平台资金流动</a:t>
            </a:r>
          </a:p>
          <a:p>
            <a:pPr marR="0" lvl="0" fontAlgn="auto">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zh-CN" altLang="en-US" sz="2400" b="0" i="0" u="none" strike="noStrike" cap="none" spc="0" normalizeH="0" baseline="0" noProof="0" dirty="0">
                <a:ln>
                  <a:noFill/>
                </a:ln>
                <a:effectLst/>
                <a:uLnTx/>
                <a:uFillTx/>
              </a:rPr>
              <a:t>众筹平台发挥的是中介的作用，以撮合投融资交易的实现。一旦众筹平台在中介过程中能够控制资金的利用与流动，则平台就会有挪用投资人资金的激励，当平台资金发生流动性风险时，投资者和众筹人的利益将遭受损失。所以处于对资金安全性的考虑，应将平台资金交由第三方托管机构或银行，并支付一定的托管费用。</a:t>
            </a:r>
          </a:p>
          <a:p>
            <a:pPr marR="0" lvl="0" fontAlgn="auto">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zh-CN" altLang="en-US" sz="2400" b="0" i="0" u="none" strike="noStrike" cap="none" spc="0" normalizeH="0" baseline="0" noProof="0" dirty="0">
                <a:ln>
                  <a:noFill/>
                </a:ln>
                <a:effectLst/>
                <a:uLnTx/>
                <a:uFillTx/>
              </a:rPr>
              <a:t>另外，应严格控制众筹平台不得从事与其业务无关的筹资活动，不得通过本机构为他公司融资，不得提供担保或进行股权代持，不得从事证券承销、投资顾问、资产管理等证券期货经营机构业务等，以减少众筹平台挪用资金的动机。</a:t>
            </a:r>
          </a:p>
        </p:txBody>
      </p:sp>
      <p:sp>
        <p:nvSpPr>
          <p:cNvPr id="9" name="Freeform: Shape 8">
            <a:extLst>
              <a:ext uri="{FF2B5EF4-FFF2-40B4-BE49-F238E27FC236}">
                <a16:creationId xmlns:a16="http://schemas.microsoft.com/office/drawing/2014/main" id="{54A9C5F1-B76A-4908-9A82-8F1CD0FB5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01743" y="5346700"/>
            <a:ext cx="4290257" cy="1511301"/>
          </a:xfrm>
          <a:custGeom>
            <a:avLst/>
            <a:gdLst>
              <a:gd name="connsiteX0" fmla="*/ 697617 w 4290257"/>
              <a:gd name="connsiteY0" fmla="*/ 0 h 1511301"/>
              <a:gd name="connsiteX1" fmla="*/ 4290257 w 4290257"/>
              <a:gd name="connsiteY1" fmla="*/ 0 h 1511301"/>
              <a:gd name="connsiteX2" fmla="*/ 4290257 w 4290257"/>
              <a:gd name="connsiteY2" fmla="*/ 1511301 h 1511301"/>
              <a:gd name="connsiteX3" fmla="*/ 2525897 w 4290257"/>
              <a:gd name="connsiteY3" fmla="*/ 1511301 h 1511301"/>
              <a:gd name="connsiteX4" fmla="*/ 0 w 4290257"/>
              <a:gd name="connsiteY4" fmla="*/ 1511301 h 1511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0257" h="1511301">
                <a:moveTo>
                  <a:pt x="697617" y="0"/>
                </a:moveTo>
                <a:lnTo>
                  <a:pt x="4290257" y="0"/>
                </a:lnTo>
                <a:lnTo>
                  <a:pt x="4290257" y="1511301"/>
                </a:lnTo>
                <a:lnTo>
                  <a:pt x="2525897" y="1511301"/>
                </a:lnTo>
                <a:lnTo>
                  <a:pt x="0" y="1511301"/>
                </a:lnTo>
                <a:close/>
              </a:path>
            </a:pathLst>
          </a:custGeom>
          <a:solidFill>
            <a:srgbClr val="404040">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CD758A0E-EDF3-4C8A-9AAF-B84F8014E0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32FE9855-A391-40A9-A6FA-BAC94FB543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2" name="文本框 1"/>
          <p:cNvSpPr txBox="1"/>
          <p:nvPr/>
        </p:nvSpPr>
        <p:spPr>
          <a:xfrm>
            <a:off x="699741" y="1095308"/>
            <a:ext cx="10572862" cy="4375072"/>
          </a:xfrm>
          <a:prstGeom prst="rect">
            <a:avLst/>
          </a:prstGeom>
        </p:spPr>
        <p:txBody>
          <a:bodyPr vert="horz" lIns="91440" tIns="45720" rIns="91440" bIns="45720" rtlCol="0" anchor="ctr">
            <a:normAutofit fontScale="92500"/>
          </a:bodyPr>
          <a:lstStyle/>
          <a:p>
            <a:pPr marR="0" lvl="0" fontAlgn="auto">
              <a:lnSpc>
                <a:spcPct val="90000"/>
              </a:lnSpc>
              <a:spcBef>
                <a:spcPts val="0"/>
              </a:spcBef>
              <a:spcAft>
                <a:spcPts val="600"/>
              </a:spcAft>
              <a:buClrTx/>
              <a:buSzTx/>
              <a:tabLst/>
              <a:defRPr/>
            </a:pPr>
            <a:r>
              <a:rPr kumimoji="0" lang="en-US" altLang="zh-CN" sz="3200" b="1" i="0" u="none" strike="noStrike" cap="none" spc="0" normalizeH="0" baseline="0" noProof="0" dirty="0">
                <a:ln>
                  <a:noFill/>
                </a:ln>
                <a:solidFill>
                  <a:schemeClr val="tx2"/>
                </a:solidFill>
                <a:effectLst/>
                <a:uLnTx/>
                <a:uFillTx/>
              </a:rPr>
              <a:t>3</a:t>
            </a:r>
            <a:r>
              <a:rPr kumimoji="0" lang="zh-CN" altLang="en-US" sz="3200" b="1" i="0" u="none" strike="noStrike" cap="none" spc="0" normalizeH="0" baseline="0" noProof="0" dirty="0">
                <a:ln>
                  <a:noFill/>
                </a:ln>
                <a:solidFill>
                  <a:schemeClr val="tx2"/>
                </a:solidFill>
                <a:effectLst/>
                <a:uLnTx/>
                <a:uFillTx/>
              </a:rPr>
              <a:t>、完善信用审核环节</a:t>
            </a:r>
          </a:p>
          <a:p>
            <a:pPr marR="0" lvl="0" fontAlgn="auto">
              <a:lnSpc>
                <a:spcPct val="90000"/>
              </a:lnSpc>
              <a:spcBef>
                <a:spcPts val="0"/>
              </a:spcBef>
              <a:spcAft>
                <a:spcPts val="600"/>
              </a:spcAft>
              <a:buClrTx/>
              <a:buSzTx/>
              <a:tabLst/>
              <a:defRPr/>
            </a:pPr>
            <a:r>
              <a:rPr kumimoji="0" lang="en-US" altLang="zh-CN" sz="3200" b="0" i="0" u="none" strike="noStrike" cap="none" spc="0" normalizeH="0" baseline="0" noProof="0" dirty="0">
                <a:ln>
                  <a:noFill/>
                </a:ln>
                <a:solidFill>
                  <a:schemeClr val="tx2"/>
                </a:solidFill>
                <a:effectLst/>
                <a:uLnTx/>
                <a:uFillTx/>
              </a:rPr>
              <a:t>    </a:t>
            </a:r>
            <a:r>
              <a:rPr kumimoji="0" lang="zh-CN" altLang="en-US" sz="3200" b="0" i="0" u="none" strike="noStrike" cap="none" spc="0" normalizeH="0" baseline="0" noProof="0" dirty="0">
                <a:ln>
                  <a:noFill/>
                </a:ln>
                <a:solidFill>
                  <a:schemeClr val="tx2"/>
                </a:solidFill>
                <a:effectLst/>
                <a:uLnTx/>
                <a:uFillTx/>
              </a:rPr>
              <a:t>目前我国众筹平台对于项目和项目发起人的审核尚没可方便采用的信用数据系统，在很大程度上依赖于对方的信用状况。当前也没有法律规定一旦发起人违约，如果因为平台审核不严格而导致出资人的利益受损，众筹平台应承担何种责任。目前中国各政府机构、央行、通信运营商、银行甚至各大互联网公司都有一套自己的信用系统，但是并不联网。应该尽快建立健全以央行为中心的我国个人、机构的信用体系，并以适当的授权方式授予众筹平台查询权，对于保障出资人利益和促进我国众筹行业的长远监看发展有重大建设性影响。</a:t>
            </a:r>
          </a:p>
        </p:txBody>
      </p:sp>
      <p:grpSp>
        <p:nvGrpSpPr>
          <p:cNvPr id="11" name="Group 10">
            <a:extLst>
              <a:ext uri="{FF2B5EF4-FFF2-40B4-BE49-F238E27FC236}">
                <a16:creationId xmlns:a16="http://schemas.microsoft.com/office/drawing/2014/main" id="{13621FAC-5123-4838-A7BE-271A4095B23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8535970" y="4114799"/>
            <a:ext cx="3655725" cy="2743201"/>
            <a:chOff x="-305" y="-1"/>
            <a:chExt cx="3832880" cy="2876136"/>
          </a:xfrm>
        </p:grpSpPr>
        <p:sp>
          <p:nvSpPr>
            <p:cNvPr id="12" name="Freeform: Shape 11">
              <a:extLst>
                <a:ext uri="{FF2B5EF4-FFF2-40B4-BE49-F238E27FC236}">
                  <a16:creationId xmlns:a16="http://schemas.microsoft.com/office/drawing/2014/main" id="{9084F7DB-2C1C-470A-A963-600DAEF0A46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21B6B121-76D5-4D26-92B4-697EBDEE30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394B9A53-60A5-4916-BC15-DB03763D93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47CB5DB3-B68B-4EDB-8EB4-F70741361A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9646" y="1082040"/>
            <a:ext cx="11362544" cy="5015860"/>
          </a:xfrm>
          <a:prstGeom prst="rect">
            <a:avLst/>
          </a:prstGeom>
          <a:noFill/>
        </p:spPr>
        <p:txBody>
          <a:bodyPr wrap="square" rtlCol="0">
            <a:spAutoFit/>
          </a:bodyPr>
          <a:lstStyle/>
          <a:p>
            <a:pPr>
              <a:lnSpc>
                <a:spcPct val="130000"/>
              </a:lnSpc>
            </a:pPr>
            <a:r>
              <a:rPr lang="zh-CN" altLang="en-US" sz="3200" b="1" dirty="0">
                <a:latin typeface="黑体" panose="02010609060101010101" pitchFamily="49" charset="-122"/>
                <a:ea typeface="黑体" panose="02010609060101010101" pitchFamily="49" charset="-122"/>
              </a:rPr>
              <a:t>（三）建立健全监管机制</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a:t>
            </a:r>
            <a:r>
              <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a:t>
            </a:r>
            <a:r>
              <a:rPr kumimoji="0" lang="en-US" altLang="zh-CN" sz="24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a:t>
            </a:r>
            <a:r>
              <a:rPr kumimoji="0" lang="zh-CN" altLang="en-US" sz="24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、实行行业准入机制</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a:t>
            </a:r>
            <a:r>
              <a:rPr kumimoji="0" lang="zh-CN" altLang="en-US" sz="24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首先，就众筹行业而言，众筹平台本身应设立准入机制。</a:t>
            </a:r>
            <a:r>
              <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只有在它的专业能力、资金门槛和项目的风控措施达到一定标准后，才能成为合格的众筹平台。</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a:t>
            </a:r>
            <a:r>
              <a:rPr kumimoji="0" lang="zh-CN" altLang="en-US" sz="24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其次，要加大对融资项目的准入限制。</a:t>
            </a:r>
            <a:r>
              <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平台对融资项目要有初步的监管。另外，还可以聘请一些专业的投资分析人士对项目进行初步的判断。</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a:t>
            </a:r>
            <a:r>
              <a:rPr kumimoji="0" lang="zh-CN" altLang="en-US" sz="24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最后，对众筹平台的投资人也应设立一定的进入门槛。</a:t>
            </a:r>
            <a:r>
              <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投资是风险比较大的行业，所以引入一个合格投资人的概念。另外，对投资人的投资额度也可以进行一定限制。</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ECF157C5-282F-4C93-80F7-CCD7F4A435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46694"/>
            <a:ext cx="8416393" cy="1511306"/>
          </a:xfrm>
          <a:custGeom>
            <a:avLst/>
            <a:gdLst>
              <a:gd name="connsiteX0" fmla="*/ 0 w 8416393"/>
              <a:gd name="connsiteY0" fmla="*/ 0 h 1511306"/>
              <a:gd name="connsiteX1" fmla="*/ 239486 w 8416393"/>
              <a:gd name="connsiteY1" fmla="*/ 0 h 1511306"/>
              <a:gd name="connsiteX2" fmla="*/ 1069788 w 8416393"/>
              <a:gd name="connsiteY2" fmla="*/ 0 h 1511306"/>
              <a:gd name="connsiteX3" fmla="*/ 1209568 w 8416393"/>
              <a:gd name="connsiteY3" fmla="*/ 0 h 1511306"/>
              <a:gd name="connsiteX4" fmla="*/ 1309274 w 8416393"/>
              <a:gd name="connsiteY4" fmla="*/ 0 h 1511306"/>
              <a:gd name="connsiteX5" fmla="*/ 2279356 w 8416393"/>
              <a:gd name="connsiteY5" fmla="*/ 0 h 1511306"/>
              <a:gd name="connsiteX6" fmla="*/ 2405743 w 8416393"/>
              <a:gd name="connsiteY6" fmla="*/ 0 h 1511306"/>
              <a:gd name="connsiteX7" fmla="*/ 2801131 w 8416393"/>
              <a:gd name="connsiteY7" fmla="*/ 0 h 1511306"/>
              <a:gd name="connsiteX8" fmla="*/ 3475531 w 8416393"/>
              <a:gd name="connsiteY8" fmla="*/ 0 h 1511306"/>
              <a:gd name="connsiteX9" fmla="*/ 3870919 w 8416393"/>
              <a:gd name="connsiteY9" fmla="*/ 0 h 1511306"/>
              <a:gd name="connsiteX10" fmla="*/ 7346605 w 8416393"/>
              <a:gd name="connsiteY10" fmla="*/ 0 h 1511306"/>
              <a:gd name="connsiteX11" fmla="*/ 8416393 w 8416393"/>
              <a:gd name="connsiteY11" fmla="*/ 0 h 1511306"/>
              <a:gd name="connsiteX12" fmla="*/ 7718776 w 8416393"/>
              <a:gd name="connsiteY12" fmla="*/ 1511301 h 1511306"/>
              <a:gd name="connsiteX13" fmla="*/ 6648988 w 8416393"/>
              <a:gd name="connsiteY13" fmla="*/ 1511301 h 1511306"/>
              <a:gd name="connsiteX14" fmla="*/ 3870920 w 8416393"/>
              <a:gd name="connsiteY14" fmla="*/ 1511301 h 1511306"/>
              <a:gd name="connsiteX15" fmla="*/ 3870920 w 8416393"/>
              <a:gd name="connsiteY15" fmla="*/ 1511304 h 1511306"/>
              <a:gd name="connsiteX16" fmla="*/ 3475531 w 8416393"/>
              <a:gd name="connsiteY16" fmla="*/ 1511304 h 1511306"/>
              <a:gd name="connsiteX17" fmla="*/ 3475531 w 8416393"/>
              <a:gd name="connsiteY17" fmla="*/ 1511306 h 1511306"/>
              <a:gd name="connsiteX18" fmla="*/ 2405743 w 8416393"/>
              <a:gd name="connsiteY18" fmla="*/ 1511306 h 1511306"/>
              <a:gd name="connsiteX19" fmla="*/ 2403199 w 8416393"/>
              <a:gd name="connsiteY19" fmla="*/ 1511306 h 1511306"/>
              <a:gd name="connsiteX20" fmla="*/ 2288996 w 8416393"/>
              <a:gd name="connsiteY20" fmla="*/ 1511306 h 1511306"/>
              <a:gd name="connsiteX21" fmla="*/ 2279356 w 8416393"/>
              <a:gd name="connsiteY21" fmla="*/ 1511306 h 1511306"/>
              <a:gd name="connsiteX22" fmla="*/ 1333411 w 8416393"/>
              <a:gd name="connsiteY22" fmla="*/ 1511306 h 1511306"/>
              <a:gd name="connsiteX23" fmla="*/ 1309274 w 8416393"/>
              <a:gd name="connsiteY23" fmla="*/ 1511306 h 1511306"/>
              <a:gd name="connsiteX24" fmla="*/ 1219208 w 8416393"/>
              <a:gd name="connsiteY24" fmla="*/ 1511306 h 1511306"/>
              <a:gd name="connsiteX25" fmla="*/ 1209568 w 8416393"/>
              <a:gd name="connsiteY25" fmla="*/ 1511306 h 1511306"/>
              <a:gd name="connsiteX26" fmla="*/ 1069788 w 8416393"/>
              <a:gd name="connsiteY26" fmla="*/ 1511306 h 1511306"/>
              <a:gd name="connsiteX27" fmla="*/ 239486 w 8416393"/>
              <a:gd name="connsiteY27" fmla="*/ 1511306 h 1511306"/>
              <a:gd name="connsiteX28" fmla="*/ 0 w 8416393"/>
              <a:gd name="connsiteY28" fmla="*/ 1511306 h 1511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416393" h="1511306">
                <a:moveTo>
                  <a:pt x="0" y="0"/>
                </a:moveTo>
                <a:lnTo>
                  <a:pt x="239486" y="0"/>
                </a:lnTo>
                <a:lnTo>
                  <a:pt x="1069788" y="0"/>
                </a:lnTo>
                <a:lnTo>
                  <a:pt x="1209568" y="0"/>
                </a:lnTo>
                <a:lnTo>
                  <a:pt x="1309274" y="0"/>
                </a:lnTo>
                <a:lnTo>
                  <a:pt x="2279356" y="0"/>
                </a:lnTo>
                <a:lnTo>
                  <a:pt x="2405743" y="0"/>
                </a:lnTo>
                <a:lnTo>
                  <a:pt x="2801131" y="0"/>
                </a:lnTo>
                <a:lnTo>
                  <a:pt x="3475531" y="0"/>
                </a:lnTo>
                <a:lnTo>
                  <a:pt x="3870919" y="0"/>
                </a:lnTo>
                <a:lnTo>
                  <a:pt x="7346605" y="0"/>
                </a:lnTo>
                <a:lnTo>
                  <a:pt x="8416393" y="0"/>
                </a:lnTo>
                <a:lnTo>
                  <a:pt x="7718776" y="1511301"/>
                </a:lnTo>
                <a:lnTo>
                  <a:pt x="6648988" y="1511301"/>
                </a:lnTo>
                <a:lnTo>
                  <a:pt x="3870920" y="1511301"/>
                </a:lnTo>
                <a:lnTo>
                  <a:pt x="3870920" y="1511304"/>
                </a:lnTo>
                <a:lnTo>
                  <a:pt x="3475531" y="1511304"/>
                </a:lnTo>
                <a:lnTo>
                  <a:pt x="3475531" y="1511306"/>
                </a:lnTo>
                <a:lnTo>
                  <a:pt x="2405743" y="1511306"/>
                </a:lnTo>
                <a:lnTo>
                  <a:pt x="2403199" y="1511306"/>
                </a:lnTo>
                <a:lnTo>
                  <a:pt x="2288996" y="1511306"/>
                </a:lnTo>
                <a:lnTo>
                  <a:pt x="2279356" y="1511306"/>
                </a:lnTo>
                <a:lnTo>
                  <a:pt x="1333411" y="1511306"/>
                </a:lnTo>
                <a:lnTo>
                  <a:pt x="1309274" y="1511306"/>
                </a:lnTo>
                <a:lnTo>
                  <a:pt x="1219208" y="1511306"/>
                </a:lnTo>
                <a:lnTo>
                  <a:pt x="1209568" y="1511306"/>
                </a:lnTo>
                <a:lnTo>
                  <a:pt x="1069788" y="1511306"/>
                </a:lnTo>
                <a:lnTo>
                  <a:pt x="239486" y="1511306"/>
                </a:lnTo>
                <a:lnTo>
                  <a:pt x="0" y="1511306"/>
                </a:lnTo>
                <a:close/>
              </a:path>
            </a:pathLst>
          </a:cu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
        <p:nvSpPr>
          <p:cNvPr id="2" name="文本框 1"/>
          <p:cNvSpPr txBox="1"/>
          <p:nvPr/>
        </p:nvSpPr>
        <p:spPr>
          <a:xfrm>
            <a:off x="841248" y="731520"/>
            <a:ext cx="10701507" cy="4254137"/>
          </a:xfrm>
          <a:prstGeom prst="rect">
            <a:avLst/>
          </a:prstGeom>
        </p:spPr>
        <p:txBody>
          <a:bodyPr vert="horz" lIns="91440" tIns="45720" rIns="91440" bIns="45720" rtlCol="0" anchor="ctr">
            <a:normAutofit/>
          </a:bodyPr>
          <a:lstStyle/>
          <a:p>
            <a:pPr marR="0" lvl="0" fontAlgn="auto">
              <a:spcBef>
                <a:spcPts val="0"/>
              </a:spcBef>
              <a:spcAft>
                <a:spcPts val="600"/>
              </a:spcAft>
              <a:buClrTx/>
              <a:buSzTx/>
              <a:tabLst/>
              <a:defRPr/>
            </a:pPr>
            <a:r>
              <a:rPr kumimoji="0" lang="en-US" altLang="zh-CN" sz="2400" b="1" i="0" u="none" strike="noStrike" cap="none" spc="0" normalizeH="0" baseline="0" noProof="0" dirty="0">
                <a:ln>
                  <a:noFill/>
                </a:ln>
                <a:effectLst/>
                <a:uLnTx/>
                <a:uFillTx/>
              </a:rPr>
              <a:t>2</a:t>
            </a:r>
            <a:r>
              <a:rPr kumimoji="0" lang="zh-CN" altLang="en-US" sz="2400" b="1" i="0" u="none" strike="noStrike" cap="none" spc="0" normalizeH="0" baseline="0" noProof="0" dirty="0">
                <a:ln>
                  <a:noFill/>
                </a:ln>
                <a:effectLst/>
                <a:uLnTx/>
                <a:uFillTx/>
              </a:rPr>
              <a:t>、完善信息披露制度</a:t>
            </a:r>
          </a:p>
          <a:p>
            <a:pPr marR="0" lvl="0" fontAlgn="auto">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zh-CN" altLang="en-US" sz="2400" b="0" i="0" u="none" strike="noStrike" cap="none" spc="0" normalizeH="0" baseline="0" noProof="0" dirty="0">
                <a:ln>
                  <a:noFill/>
                </a:ln>
                <a:effectLst/>
                <a:uLnTx/>
                <a:uFillTx/>
              </a:rPr>
              <a:t>对于众筹融资模式的</a:t>
            </a:r>
            <a:r>
              <a:rPr kumimoji="0" lang="zh-CN" altLang="en-US" sz="2400" b="1" i="0" u="none" strike="noStrike" cap="none" spc="0" normalizeH="0" baseline="0" noProof="0" dirty="0">
                <a:ln>
                  <a:noFill/>
                </a:ln>
                <a:effectLst/>
                <a:uLnTx/>
                <a:uFillTx/>
              </a:rPr>
              <a:t>信息披露需要进行专门的设计</a:t>
            </a:r>
            <a:r>
              <a:rPr kumimoji="0" lang="zh-CN" altLang="en-US" sz="2400" b="0" i="0" u="none" strike="noStrike" cap="none" spc="0" normalizeH="0" baseline="0" noProof="0" dirty="0">
                <a:ln>
                  <a:noFill/>
                </a:ln>
                <a:effectLst/>
                <a:uLnTx/>
                <a:uFillTx/>
              </a:rPr>
              <a:t>，适当简化披露手续。</a:t>
            </a:r>
            <a:r>
              <a:rPr kumimoji="0" lang="zh-CN" altLang="en-US" sz="2400" b="1" i="0" u="none" strike="noStrike" cap="none" spc="0" normalizeH="0" baseline="0" noProof="0" dirty="0">
                <a:ln>
                  <a:noFill/>
                </a:ln>
                <a:effectLst/>
                <a:uLnTx/>
                <a:uFillTx/>
              </a:rPr>
              <a:t>披露的内容应清晰明确</a:t>
            </a:r>
            <a:r>
              <a:rPr kumimoji="0" lang="zh-CN" altLang="en-US" sz="2400" b="0" i="0" u="none" strike="noStrike" cap="none" spc="0" normalizeH="0" baseline="0" noProof="0" dirty="0">
                <a:ln>
                  <a:noFill/>
                </a:ln>
                <a:effectLst/>
                <a:uLnTx/>
                <a:uFillTx/>
              </a:rPr>
              <a:t>，披露内容除了发行人及项目的基本信息外，还应该对项目动态、资金使用及其他可能影响投资者权益的重大信息及时进行动态披露。</a:t>
            </a:r>
          </a:p>
          <a:p>
            <a:pPr marR="0" lvl="0" fontAlgn="auto">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zh-CN" altLang="en-US" sz="2400" b="0" i="0" u="none" strike="noStrike" cap="none" spc="0" normalizeH="0" baseline="0" noProof="0" dirty="0">
                <a:ln>
                  <a:noFill/>
                </a:ln>
                <a:effectLst/>
                <a:uLnTx/>
                <a:uFillTx/>
              </a:rPr>
              <a:t>同时对股权众筹融资和债券众筹融资应有区分，与债权融资投资者息息相关的是</a:t>
            </a:r>
            <a:r>
              <a:rPr kumimoji="0" lang="zh-CN" altLang="en-US" sz="2400" b="1" i="0" u="none" strike="noStrike" cap="none" spc="0" normalizeH="0" baseline="0" noProof="0" dirty="0">
                <a:ln>
                  <a:noFill/>
                </a:ln>
                <a:effectLst/>
                <a:uLnTx/>
                <a:uFillTx/>
              </a:rPr>
              <a:t>企业偿债能力</a:t>
            </a:r>
            <a:r>
              <a:rPr kumimoji="0" lang="zh-CN" altLang="en-US" sz="2400" b="0" i="0" u="none" strike="noStrike" cap="none" spc="0" normalizeH="0" baseline="0" noProof="0" dirty="0">
                <a:ln>
                  <a:noFill/>
                </a:ln>
                <a:effectLst/>
                <a:uLnTx/>
                <a:uFillTx/>
              </a:rPr>
              <a:t>，在信息披露时应该对融资者的现金流、资产、负债、以及担保情况等有所侧重。</a:t>
            </a:r>
          </a:p>
          <a:p>
            <a:pPr marR="0" lvl="0" fontAlgn="auto">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zh-CN" altLang="en-US" sz="2400" b="0" i="0" u="none" strike="noStrike" cap="none" spc="0" normalizeH="0" baseline="0" noProof="0" dirty="0">
                <a:ln>
                  <a:noFill/>
                </a:ln>
                <a:effectLst/>
                <a:uLnTx/>
                <a:uFillTx/>
              </a:rPr>
              <a:t>而股权融资投资者更为关注产品的销售情况、企业的营利能力以及管理者素质、高管薪酬等，因此对于企业</a:t>
            </a:r>
            <a:r>
              <a:rPr kumimoji="0" lang="zh-CN" altLang="en-US" sz="2400" b="1" i="0" u="none" strike="noStrike" cap="none" spc="0" normalizeH="0" baseline="0" noProof="0" dirty="0">
                <a:ln>
                  <a:noFill/>
                </a:ln>
                <a:effectLst/>
                <a:uLnTx/>
                <a:uFillTx/>
              </a:rPr>
              <a:t>经营状况的信息</a:t>
            </a:r>
            <a:r>
              <a:rPr kumimoji="0" lang="zh-CN" altLang="en-US" sz="2400" b="0" i="0" u="none" strike="noStrike" cap="none" spc="0" normalizeH="0" baseline="0" noProof="0" dirty="0">
                <a:ln>
                  <a:noFill/>
                </a:ln>
                <a:effectLst/>
                <a:uLnTx/>
                <a:uFillTx/>
              </a:rPr>
              <a:t>披露应该更为详细。</a:t>
            </a:r>
          </a:p>
        </p:txBody>
      </p:sp>
      <p:sp>
        <p:nvSpPr>
          <p:cNvPr id="9" name="Freeform: Shape 8">
            <a:extLst>
              <a:ext uri="{FF2B5EF4-FFF2-40B4-BE49-F238E27FC236}">
                <a16:creationId xmlns:a16="http://schemas.microsoft.com/office/drawing/2014/main" id="{54A9C5F1-B76A-4908-9A82-8F1CD0FB5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01743" y="5346700"/>
            <a:ext cx="4290257" cy="1511301"/>
          </a:xfrm>
          <a:custGeom>
            <a:avLst/>
            <a:gdLst>
              <a:gd name="connsiteX0" fmla="*/ 697617 w 4290257"/>
              <a:gd name="connsiteY0" fmla="*/ 0 h 1511301"/>
              <a:gd name="connsiteX1" fmla="*/ 4290257 w 4290257"/>
              <a:gd name="connsiteY1" fmla="*/ 0 h 1511301"/>
              <a:gd name="connsiteX2" fmla="*/ 4290257 w 4290257"/>
              <a:gd name="connsiteY2" fmla="*/ 1511301 h 1511301"/>
              <a:gd name="connsiteX3" fmla="*/ 2525897 w 4290257"/>
              <a:gd name="connsiteY3" fmla="*/ 1511301 h 1511301"/>
              <a:gd name="connsiteX4" fmla="*/ 0 w 4290257"/>
              <a:gd name="connsiteY4" fmla="*/ 1511301 h 1511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0257" h="1511301">
                <a:moveTo>
                  <a:pt x="697617" y="0"/>
                </a:moveTo>
                <a:lnTo>
                  <a:pt x="4290257" y="0"/>
                </a:lnTo>
                <a:lnTo>
                  <a:pt x="4290257" y="1511301"/>
                </a:lnTo>
                <a:lnTo>
                  <a:pt x="2525897" y="1511301"/>
                </a:lnTo>
                <a:lnTo>
                  <a:pt x="0" y="1511301"/>
                </a:lnTo>
                <a:close/>
              </a:path>
            </a:pathLst>
          </a:custGeom>
          <a:solidFill>
            <a:srgbClr val="404040">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9548" y="1026796"/>
            <a:ext cx="10583055" cy="4839915"/>
          </a:xfrm>
          <a:prstGeom prst="rect">
            <a:avLst/>
          </a:prstGeom>
          <a:noFill/>
        </p:spPr>
        <p:txBody>
          <a:bodyPr wrap="square" rtlCol="0">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3</a:t>
            </a:r>
            <a:r>
              <a:rPr kumimoji="0" lang="zh-CN" altLang="en-US" sz="18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、明确众筹监管部门</a:t>
            </a:r>
          </a:p>
          <a:p>
            <a:pPr marL="0" marR="0" lvl="0" indent="0" algn="l" defTabSz="914400" rtl="0" eaLnBrk="1" fontAlgn="auto" latinLnBrk="0" hangingPunct="1">
              <a:lnSpc>
                <a:spcPct val="14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关于促进互联网金融健康发展的指导意见》中规定，任何组织和个人开设网站从事互联网金融业务，除应按规定履行相关金融监管程序外，还应依法向电信主管部门履行网站备案手续，否则不得开展互联网金融业务。</a:t>
            </a:r>
          </a:p>
          <a:p>
            <a:pPr marL="0" marR="0" lvl="0" indent="0" algn="l" defTabSz="914400" rtl="0" eaLnBrk="1" fontAlgn="auto" latinLnBrk="0" hangingPunct="1">
              <a:lnSpc>
                <a:spcPct val="14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工业和信息化部负责对互联网金融业务涉及的电信业务进行监管，国家互联网信息办公室负责对金融服务、互联网信息内容等业务进行监管，两部门按职责制定相关监管细则。</a:t>
            </a:r>
          </a:p>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89575E1-3389-451A-A5F7-27854C25C5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4293"/>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Rectangle 9">
            <a:extLst>
              <a:ext uri="{FF2B5EF4-FFF2-40B4-BE49-F238E27FC236}">
                <a16:creationId xmlns:a16="http://schemas.microsoft.com/office/drawing/2014/main" id="{A53CCC5C-D88E-40FB-B30B-23DCDBD01D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
            <a:ext cx="4167268" cy="68580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 name="标题 1">
            <a:extLst>
              <a:ext uri="{FF2B5EF4-FFF2-40B4-BE49-F238E27FC236}">
                <a16:creationId xmlns:a16="http://schemas.microsoft.com/office/drawing/2014/main" id="{64BEBAC8-28B2-4FB2-99DC-892E276687D9}"/>
              </a:ext>
            </a:extLst>
          </p:cNvPr>
          <p:cNvSpPr>
            <a:spLocks noGrp="1"/>
          </p:cNvSpPr>
          <p:nvPr>
            <p:ph type="title"/>
          </p:nvPr>
        </p:nvSpPr>
        <p:spPr>
          <a:xfrm>
            <a:off x="686834" y="591344"/>
            <a:ext cx="3200400" cy="5585619"/>
          </a:xfrm>
        </p:spPr>
        <p:txBody>
          <a:bodyPr>
            <a:normAutofit/>
          </a:bodyPr>
          <a:lstStyle/>
          <a:p>
            <a:r>
              <a:rPr lang="zh-CN" altLang="en-US">
                <a:solidFill>
                  <a:srgbClr val="FFFFFF"/>
                </a:solidFill>
              </a:rPr>
              <a:t>案例导入</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3" name="内容占位符 2">
            <a:extLst>
              <a:ext uri="{FF2B5EF4-FFF2-40B4-BE49-F238E27FC236}">
                <a16:creationId xmlns:a16="http://schemas.microsoft.com/office/drawing/2014/main" id="{3759701B-8368-4ACF-B3A1-3BFF09CCF862}"/>
              </a:ext>
            </a:extLst>
          </p:cNvPr>
          <p:cNvSpPr>
            <a:spLocks noGrp="1"/>
          </p:cNvSpPr>
          <p:nvPr>
            <p:ph idx="1"/>
          </p:nvPr>
        </p:nvSpPr>
        <p:spPr>
          <a:xfrm>
            <a:off x="4447308" y="591344"/>
            <a:ext cx="6906491" cy="5585619"/>
          </a:xfrm>
        </p:spPr>
        <p:txBody>
          <a:bodyPr anchor="ctr">
            <a:normAutofit/>
          </a:bodyPr>
          <a:lstStyle/>
          <a:p>
            <a:pPr marL="0" indent="0">
              <a:buNone/>
            </a:pPr>
            <a:r>
              <a:rPr lang="en-US" altLang="zh-CN" dirty="0">
                <a:latin typeface="华文仿宋" panose="02010600040101010101" pitchFamily="2" charset="-122"/>
                <a:ea typeface="华文仿宋" panose="02010600040101010101" pitchFamily="2" charset="-122"/>
              </a:rPr>
              <a:t>2016</a:t>
            </a:r>
            <a:r>
              <a:rPr lang="zh-CN" altLang="en-US"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11</a:t>
            </a:r>
            <a:r>
              <a:rPr lang="zh-CN" altLang="en-US" dirty="0">
                <a:latin typeface="华文仿宋" panose="02010600040101010101" pitchFamily="2" charset="-122"/>
                <a:ea typeface="华文仿宋" panose="02010600040101010101" pitchFamily="2" charset="-122"/>
              </a:rPr>
              <a:t>月</a:t>
            </a:r>
            <a:r>
              <a:rPr lang="en-US" altLang="zh-CN" dirty="0">
                <a:latin typeface="华文仿宋" panose="02010600040101010101" pitchFamily="2" charset="-122"/>
                <a:ea typeface="华文仿宋" panose="02010600040101010101" pitchFamily="2" charset="-122"/>
              </a:rPr>
              <a:t>28</a:t>
            </a:r>
            <a:r>
              <a:rPr lang="zh-CN" altLang="en-US" dirty="0">
                <a:latin typeface="华文仿宋" panose="02010600040101010101" pitchFamily="2" charset="-122"/>
                <a:ea typeface="华文仿宋" panose="02010600040101010101" pitchFamily="2" charset="-122"/>
              </a:rPr>
              <a:t>日，一款号称比苹果手表功能更丰富的某智能手表在一家众筹网站发动众筹。</a:t>
            </a:r>
            <a:r>
              <a:rPr lang="en-US" altLang="zh-CN" dirty="0">
                <a:latin typeface="华文仿宋" panose="02010600040101010101" pitchFamily="2" charset="-122"/>
                <a:ea typeface="华文仿宋" panose="02010600040101010101" pitchFamily="2" charset="-122"/>
              </a:rPr>
              <a:t>IT</a:t>
            </a:r>
            <a:r>
              <a:rPr lang="zh-CN" altLang="en-US" dirty="0">
                <a:latin typeface="华文仿宋" panose="02010600040101010101" pitchFamily="2" charset="-122"/>
                <a:ea typeface="华文仿宋" panose="02010600040101010101" pitchFamily="2" charset="-122"/>
              </a:rPr>
              <a:t>达人小李看到之后，心动不已，当即下单。然而当他收到这款所谓集高科技于一身的智能手表后，却傻了眼：货不对板的粗劣做工，主打宣传的高端功能一个都没有实现，甚至连市面上常见的触控屏都没有。小李说，更可恶的是该公司竟在发行后偷偷修改协议，禁止退款，让小李觉得遭遇了一场骗局。</a:t>
            </a:r>
          </a:p>
          <a:p>
            <a:pPr marL="0" indent="0">
              <a:buNone/>
            </a:pPr>
            <a:endParaRPr lang="zh-CN" altLang="en-US" dirty="0"/>
          </a:p>
        </p:txBody>
      </p:sp>
    </p:spTree>
    <p:extLst>
      <p:ext uri="{BB962C8B-B14F-4D97-AF65-F5344CB8AC3E}">
        <p14:creationId xmlns:p14="http://schemas.microsoft.com/office/powerpoint/2010/main" val="28535230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ECF157C5-282F-4C93-80F7-CCD7F4A435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46694"/>
            <a:ext cx="8416393" cy="1511306"/>
          </a:xfrm>
          <a:custGeom>
            <a:avLst/>
            <a:gdLst>
              <a:gd name="connsiteX0" fmla="*/ 0 w 8416393"/>
              <a:gd name="connsiteY0" fmla="*/ 0 h 1511306"/>
              <a:gd name="connsiteX1" fmla="*/ 239486 w 8416393"/>
              <a:gd name="connsiteY1" fmla="*/ 0 h 1511306"/>
              <a:gd name="connsiteX2" fmla="*/ 1069788 w 8416393"/>
              <a:gd name="connsiteY2" fmla="*/ 0 h 1511306"/>
              <a:gd name="connsiteX3" fmla="*/ 1209568 w 8416393"/>
              <a:gd name="connsiteY3" fmla="*/ 0 h 1511306"/>
              <a:gd name="connsiteX4" fmla="*/ 1309274 w 8416393"/>
              <a:gd name="connsiteY4" fmla="*/ 0 h 1511306"/>
              <a:gd name="connsiteX5" fmla="*/ 2279356 w 8416393"/>
              <a:gd name="connsiteY5" fmla="*/ 0 h 1511306"/>
              <a:gd name="connsiteX6" fmla="*/ 2405743 w 8416393"/>
              <a:gd name="connsiteY6" fmla="*/ 0 h 1511306"/>
              <a:gd name="connsiteX7" fmla="*/ 2801131 w 8416393"/>
              <a:gd name="connsiteY7" fmla="*/ 0 h 1511306"/>
              <a:gd name="connsiteX8" fmla="*/ 3475531 w 8416393"/>
              <a:gd name="connsiteY8" fmla="*/ 0 h 1511306"/>
              <a:gd name="connsiteX9" fmla="*/ 3870919 w 8416393"/>
              <a:gd name="connsiteY9" fmla="*/ 0 h 1511306"/>
              <a:gd name="connsiteX10" fmla="*/ 7346605 w 8416393"/>
              <a:gd name="connsiteY10" fmla="*/ 0 h 1511306"/>
              <a:gd name="connsiteX11" fmla="*/ 8416393 w 8416393"/>
              <a:gd name="connsiteY11" fmla="*/ 0 h 1511306"/>
              <a:gd name="connsiteX12" fmla="*/ 7718776 w 8416393"/>
              <a:gd name="connsiteY12" fmla="*/ 1511301 h 1511306"/>
              <a:gd name="connsiteX13" fmla="*/ 6648988 w 8416393"/>
              <a:gd name="connsiteY13" fmla="*/ 1511301 h 1511306"/>
              <a:gd name="connsiteX14" fmla="*/ 3870920 w 8416393"/>
              <a:gd name="connsiteY14" fmla="*/ 1511301 h 1511306"/>
              <a:gd name="connsiteX15" fmla="*/ 3870920 w 8416393"/>
              <a:gd name="connsiteY15" fmla="*/ 1511304 h 1511306"/>
              <a:gd name="connsiteX16" fmla="*/ 3475531 w 8416393"/>
              <a:gd name="connsiteY16" fmla="*/ 1511304 h 1511306"/>
              <a:gd name="connsiteX17" fmla="*/ 3475531 w 8416393"/>
              <a:gd name="connsiteY17" fmla="*/ 1511306 h 1511306"/>
              <a:gd name="connsiteX18" fmla="*/ 2405743 w 8416393"/>
              <a:gd name="connsiteY18" fmla="*/ 1511306 h 1511306"/>
              <a:gd name="connsiteX19" fmla="*/ 2403199 w 8416393"/>
              <a:gd name="connsiteY19" fmla="*/ 1511306 h 1511306"/>
              <a:gd name="connsiteX20" fmla="*/ 2288996 w 8416393"/>
              <a:gd name="connsiteY20" fmla="*/ 1511306 h 1511306"/>
              <a:gd name="connsiteX21" fmla="*/ 2279356 w 8416393"/>
              <a:gd name="connsiteY21" fmla="*/ 1511306 h 1511306"/>
              <a:gd name="connsiteX22" fmla="*/ 1333411 w 8416393"/>
              <a:gd name="connsiteY22" fmla="*/ 1511306 h 1511306"/>
              <a:gd name="connsiteX23" fmla="*/ 1309274 w 8416393"/>
              <a:gd name="connsiteY23" fmla="*/ 1511306 h 1511306"/>
              <a:gd name="connsiteX24" fmla="*/ 1219208 w 8416393"/>
              <a:gd name="connsiteY24" fmla="*/ 1511306 h 1511306"/>
              <a:gd name="connsiteX25" fmla="*/ 1209568 w 8416393"/>
              <a:gd name="connsiteY25" fmla="*/ 1511306 h 1511306"/>
              <a:gd name="connsiteX26" fmla="*/ 1069788 w 8416393"/>
              <a:gd name="connsiteY26" fmla="*/ 1511306 h 1511306"/>
              <a:gd name="connsiteX27" fmla="*/ 239486 w 8416393"/>
              <a:gd name="connsiteY27" fmla="*/ 1511306 h 1511306"/>
              <a:gd name="connsiteX28" fmla="*/ 0 w 8416393"/>
              <a:gd name="connsiteY28" fmla="*/ 1511306 h 1511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416393" h="1511306">
                <a:moveTo>
                  <a:pt x="0" y="0"/>
                </a:moveTo>
                <a:lnTo>
                  <a:pt x="239486" y="0"/>
                </a:lnTo>
                <a:lnTo>
                  <a:pt x="1069788" y="0"/>
                </a:lnTo>
                <a:lnTo>
                  <a:pt x="1209568" y="0"/>
                </a:lnTo>
                <a:lnTo>
                  <a:pt x="1309274" y="0"/>
                </a:lnTo>
                <a:lnTo>
                  <a:pt x="2279356" y="0"/>
                </a:lnTo>
                <a:lnTo>
                  <a:pt x="2405743" y="0"/>
                </a:lnTo>
                <a:lnTo>
                  <a:pt x="2801131" y="0"/>
                </a:lnTo>
                <a:lnTo>
                  <a:pt x="3475531" y="0"/>
                </a:lnTo>
                <a:lnTo>
                  <a:pt x="3870919" y="0"/>
                </a:lnTo>
                <a:lnTo>
                  <a:pt x="7346605" y="0"/>
                </a:lnTo>
                <a:lnTo>
                  <a:pt x="8416393" y="0"/>
                </a:lnTo>
                <a:lnTo>
                  <a:pt x="7718776" y="1511301"/>
                </a:lnTo>
                <a:lnTo>
                  <a:pt x="6648988" y="1511301"/>
                </a:lnTo>
                <a:lnTo>
                  <a:pt x="3870920" y="1511301"/>
                </a:lnTo>
                <a:lnTo>
                  <a:pt x="3870920" y="1511304"/>
                </a:lnTo>
                <a:lnTo>
                  <a:pt x="3475531" y="1511304"/>
                </a:lnTo>
                <a:lnTo>
                  <a:pt x="3475531" y="1511306"/>
                </a:lnTo>
                <a:lnTo>
                  <a:pt x="2405743" y="1511306"/>
                </a:lnTo>
                <a:lnTo>
                  <a:pt x="2403199" y="1511306"/>
                </a:lnTo>
                <a:lnTo>
                  <a:pt x="2288996" y="1511306"/>
                </a:lnTo>
                <a:lnTo>
                  <a:pt x="2279356" y="1511306"/>
                </a:lnTo>
                <a:lnTo>
                  <a:pt x="1333411" y="1511306"/>
                </a:lnTo>
                <a:lnTo>
                  <a:pt x="1309274" y="1511306"/>
                </a:lnTo>
                <a:lnTo>
                  <a:pt x="1219208" y="1511306"/>
                </a:lnTo>
                <a:lnTo>
                  <a:pt x="1209568" y="1511306"/>
                </a:lnTo>
                <a:lnTo>
                  <a:pt x="1069788" y="1511306"/>
                </a:lnTo>
                <a:lnTo>
                  <a:pt x="239486" y="1511306"/>
                </a:lnTo>
                <a:lnTo>
                  <a:pt x="0" y="1511306"/>
                </a:lnTo>
                <a:close/>
              </a:path>
            </a:pathLst>
          </a:cu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
        <p:nvSpPr>
          <p:cNvPr id="2" name="文本框 1"/>
          <p:cNvSpPr txBox="1"/>
          <p:nvPr/>
        </p:nvSpPr>
        <p:spPr>
          <a:xfrm>
            <a:off x="841248" y="731520"/>
            <a:ext cx="10701507" cy="4615173"/>
          </a:xfrm>
          <a:prstGeom prst="rect">
            <a:avLst/>
          </a:prstGeom>
        </p:spPr>
        <p:txBody>
          <a:bodyPr vert="horz" lIns="91440" tIns="45720" rIns="91440" bIns="45720" rtlCol="0" anchor="ctr">
            <a:normAutofit/>
          </a:bodyPr>
          <a:lstStyle/>
          <a:p>
            <a:pPr marR="0" lvl="0" fontAlgn="auto">
              <a:spcBef>
                <a:spcPts val="0"/>
              </a:spcBef>
              <a:spcAft>
                <a:spcPts val="600"/>
              </a:spcAft>
              <a:buClrTx/>
              <a:buSzTx/>
              <a:tabLst/>
              <a:defRPr/>
            </a:pPr>
            <a:r>
              <a:rPr kumimoji="0" lang="en-US" altLang="zh-CN" sz="2400" b="1" i="0" u="none" strike="noStrike" cap="none" spc="0" normalizeH="0" baseline="0" noProof="0" dirty="0">
                <a:ln>
                  <a:noFill/>
                </a:ln>
                <a:effectLst/>
                <a:uLnTx/>
                <a:uFillTx/>
              </a:rPr>
              <a:t>4</a:t>
            </a:r>
            <a:r>
              <a:rPr kumimoji="0" lang="zh-CN" altLang="en-US" sz="2400" b="1" i="0" u="none" strike="noStrike" cap="none" spc="0" normalizeH="0" baseline="0" noProof="0" dirty="0">
                <a:ln>
                  <a:noFill/>
                </a:ln>
                <a:effectLst/>
                <a:uLnTx/>
                <a:uFillTx/>
              </a:rPr>
              <a:t>、落实相关法律政策</a:t>
            </a:r>
          </a:p>
          <a:p>
            <a:pPr marR="0" lvl="0" fontAlgn="auto">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en-US" altLang="zh-CN" sz="2400" b="1" i="0" u="none" strike="noStrike" cap="none" spc="0" normalizeH="0" baseline="0" noProof="0" dirty="0">
                <a:ln>
                  <a:noFill/>
                </a:ln>
                <a:effectLst/>
                <a:uLnTx/>
                <a:uFillTx/>
              </a:rPr>
              <a:t> </a:t>
            </a:r>
            <a:r>
              <a:rPr kumimoji="0" lang="zh-CN" altLang="en-US" sz="2400" b="1" i="0" u="none" strike="noStrike" cap="none" spc="0" normalizeH="0" baseline="0" noProof="0" dirty="0">
                <a:ln>
                  <a:noFill/>
                </a:ln>
                <a:effectLst/>
                <a:uLnTx/>
                <a:uFillTx/>
              </a:rPr>
              <a:t>首先，肯定众筹平台的合法性及划清与非法集资等犯罪行为的界线是当务之急。</a:t>
            </a:r>
            <a:r>
              <a:rPr kumimoji="0" lang="zh-CN" altLang="en-US" sz="2400" b="0" i="0" u="none" strike="noStrike" cap="none" spc="0" normalizeH="0" baseline="0" noProof="0" dirty="0">
                <a:ln>
                  <a:noFill/>
                </a:ln>
                <a:effectLst/>
                <a:uLnTx/>
                <a:uFillTx/>
              </a:rPr>
              <a:t>国内相关的法律法规和政策应尽早出台，为合法合理的项目发起者、项目支持者以及众筹平台提供政策和法律保护。</a:t>
            </a:r>
          </a:p>
          <a:p>
            <a:pPr marR="0" lvl="0" fontAlgn="auto">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en-US" altLang="zh-CN" sz="2400" b="1" i="0" u="none" strike="noStrike" cap="none" spc="0" normalizeH="0" baseline="0" noProof="0" dirty="0">
                <a:ln>
                  <a:noFill/>
                </a:ln>
                <a:effectLst/>
                <a:uLnTx/>
                <a:uFillTx/>
              </a:rPr>
              <a:t>   </a:t>
            </a:r>
            <a:r>
              <a:rPr kumimoji="0" lang="zh-CN" altLang="en-US" sz="2400" b="1" i="0" u="none" strike="noStrike" cap="none" spc="0" normalizeH="0" baseline="0" noProof="0" dirty="0">
                <a:ln>
                  <a:noFill/>
                </a:ln>
                <a:effectLst/>
                <a:uLnTx/>
                <a:uFillTx/>
              </a:rPr>
              <a:t>其次，知识产权保护的相关法律制度需要完善。</a:t>
            </a:r>
            <a:r>
              <a:rPr kumimoji="0" lang="zh-CN" altLang="en-US" sz="2400" b="0" i="0" u="none" strike="noStrike" cap="none" spc="0" normalizeH="0" baseline="0" noProof="0" dirty="0">
                <a:ln>
                  <a:noFill/>
                </a:ln>
                <a:effectLst/>
                <a:uLnTx/>
                <a:uFillTx/>
              </a:rPr>
              <a:t>要想众筹行业真正获得发展，必须为广大的项目发起者提供一个良好的版权环境。目前，存在两问题：一是众筹项目的创意容易被剽窃，导致其丧失新颖性；二是申请专利程序繁琐、耗费成本过大、时间过长。</a:t>
            </a:r>
          </a:p>
          <a:p>
            <a:pPr marR="0" lvl="0" fontAlgn="auto">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zh-CN" altLang="en-US" sz="2400" b="1" i="0" u="none" strike="noStrike" cap="none" spc="0" normalizeH="0" baseline="0" noProof="0" dirty="0">
                <a:ln>
                  <a:noFill/>
                </a:ln>
                <a:effectLst/>
                <a:uLnTx/>
                <a:uFillTx/>
              </a:rPr>
              <a:t>最后，应完善维护众筹投资者权益的相关立法。</a:t>
            </a:r>
            <a:r>
              <a:rPr kumimoji="0" lang="zh-CN" altLang="en-US" sz="2400" b="0" i="0" u="none" strike="noStrike" cap="none" spc="0" normalizeH="0" baseline="0" noProof="0" dirty="0">
                <a:ln>
                  <a:noFill/>
                </a:ln>
                <a:effectLst/>
                <a:uLnTx/>
                <a:uFillTx/>
              </a:rPr>
              <a:t>应及时完善法律及配套文件，明确其中对众筹投资者的责任和义务，保障投资者权益不受侵害，并出台更细致的众筹投资维权方式及途径。</a:t>
            </a:r>
          </a:p>
        </p:txBody>
      </p:sp>
      <p:sp>
        <p:nvSpPr>
          <p:cNvPr id="9" name="Freeform: Shape 8">
            <a:extLst>
              <a:ext uri="{FF2B5EF4-FFF2-40B4-BE49-F238E27FC236}">
                <a16:creationId xmlns:a16="http://schemas.microsoft.com/office/drawing/2014/main" id="{54A9C5F1-B76A-4908-9A82-8F1CD0FB5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01743" y="5346700"/>
            <a:ext cx="4290257" cy="1511301"/>
          </a:xfrm>
          <a:custGeom>
            <a:avLst/>
            <a:gdLst>
              <a:gd name="connsiteX0" fmla="*/ 697617 w 4290257"/>
              <a:gd name="connsiteY0" fmla="*/ 0 h 1511301"/>
              <a:gd name="connsiteX1" fmla="*/ 4290257 w 4290257"/>
              <a:gd name="connsiteY1" fmla="*/ 0 h 1511301"/>
              <a:gd name="connsiteX2" fmla="*/ 4290257 w 4290257"/>
              <a:gd name="connsiteY2" fmla="*/ 1511301 h 1511301"/>
              <a:gd name="connsiteX3" fmla="*/ 2525897 w 4290257"/>
              <a:gd name="connsiteY3" fmla="*/ 1511301 h 1511301"/>
              <a:gd name="connsiteX4" fmla="*/ 0 w 4290257"/>
              <a:gd name="connsiteY4" fmla="*/ 1511301 h 1511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0257" h="1511301">
                <a:moveTo>
                  <a:pt x="697617" y="0"/>
                </a:moveTo>
                <a:lnTo>
                  <a:pt x="4290257" y="0"/>
                </a:lnTo>
                <a:lnTo>
                  <a:pt x="4290257" y="1511301"/>
                </a:lnTo>
                <a:lnTo>
                  <a:pt x="2525897" y="1511301"/>
                </a:lnTo>
                <a:lnTo>
                  <a:pt x="0" y="1511301"/>
                </a:lnTo>
                <a:close/>
              </a:path>
            </a:pathLst>
          </a:custGeom>
          <a:solidFill>
            <a:srgbClr val="404040">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 name="标题 1">
            <a:extLst>
              <a:ext uri="{FF2B5EF4-FFF2-40B4-BE49-F238E27FC236}">
                <a16:creationId xmlns:a16="http://schemas.microsoft.com/office/drawing/2014/main" id="{AAF1763A-0EB9-4557-8089-628076786078}"/>
              </a:ext>
            </a:extLst>
          </p:cNvPr>
          <p:cNvSpPr>
            <a:spLocks noGrp="1"/>
          </p:cNvSpPr>
          <p:nvPr>
            <p:ph type="title"/>
          </p:nvPr>
        </p:nvSpPr>
        <p:spPr>
          <a:xfrm>
            <a:off x="838200" y="365126"/>
            <a:ext cx="10515600" cy="470470"/>
          </a:xfrm>
        </p:spPr>
        <p:txBody>
          <a:bodyPr>
            <a:normAutofit fontScale="90000"/>
          </a:bodyPr>
          <a:lstStyle/>
          <a:p>
            <a:r>
              <a:rPr lang="zh-CN" altLang="en-US" sz="4000" dirty="0"/>
              <a:t>案例导入</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3" name="内容占位符 2">
            <a:extLst>
              <a:ext uri="{FF2B5EF4-FFF2-40B4-BE49-F238E27FC236}">
                <a16:creationId xmlns:a16="http://schemas.microsoft.com/office/drawing/2014/main" id="{F6459812-013A-4B80-BA5F-75F435396A9D}"/>
              </a:ext>
            </a:extLst>
          </p:cNvPr>
          <p:cNvSpPr>
            <a:spLocks noGrp="1"/>
          </p:cNvSpPr>
          <p:nvPr>
            <p:ph idx="1"/>
          </p:nvPr>
        </p:nvSpPr>
        <p:spPr>
          <a:xfrm>
            <a:off x="838200" y="1200721"/>
            <a:ext cx="10515600" cy="4976242"/>
          </a:xfrm>
        </p:spPr>
        <p:txBody>
          <a:bodyPr>
            <a:normAutofit/>
          </a:bodyPr>
          <a:lstStyle/>
          <a:p>
            <a:pPr marL="0" indent="0">
              <a:buNone/>
            </a:pPr>
            <a:r>
              <a:rPr lang="zh-CN" altLang="en-US" sz="2200" dirty="0">
                <a:latin typeface="华文仿宋" panose="02010600040101010101" pitchFamily="2" charset="-122"/>
                <a:ea typeface="华文仿宋" panose="02010600040101010101" pitchFamily="2" charset="-122"/>
              </a:rPr>
              <a:t>    最近一段时间，慈善众筹平台丑闻频出：王浩在朋友圈发了一个募捐链接。募捐信息显示，</a:t>
            </a:r>
            <a:r>
              <a:rPr lang="en-US" altLang="zh-CN" sz="2200" dirty="0">
                <a:latin typeface="华文仿宋" panose="02010600040101010101" pitchFamily="2" charset="-122"/>
                <a:ea typeface="华文仿宋" panose="02010600040101010101" pitchFamily="2" charset="-122"/>
              </a:rPr>
              <a:t>2015</a:t>
            </a:r>
            <a:r>
              <a:rPr lang="zh-CN" altLang="en-US" sz="2200" dirty="0">
                <a:latin typeface="华文仿宋" panose="02010600040101010101" pitchFamily="2" charset="-122"/>
                <a:ea typeface="华文仿宋" panose="02010600040101010101" pitchFamily="2" charset="-122"/>
              </a:rPr>
              <a:t>年底，王浩从重庆前往东莞打工，今年</a:t>
            </a:r>
            <a:r>
              <a:rPr lang="en-US" altLang="zh-CN" sz="2200" dirty="0">
                <a:latin typeface="华文仿宋" panose="02010600040101010101" pitchFamily="2" charset="-122"/>
                <a:ea typeface="华文仿宋" panose="02010600040101010101" pitchFamily="2" charset="-122"/>
              </a:rPr>
              <a:t>5</a:t>
            </a:r>
            <a:r>
              <a:rPr lang="zh-CN" altLang="en-US" sz="2200" dirty="0">
                <a:latin typeface="华文仿宋" panose="02010600040101010101" pitchFamily="2" charset="-122"/>
                <a:ea typeface="华文仿宋" panose="02010600040101010101" pitchFamily="2" charset="-122"/>
              </a:rPr>
              <a:t>月</a:t>
            </a:r>
            <a:r>
              <a:rPr lang="en-US" altLang="zh-CN" sz="2200" dirty="0">
                <a:latin typeface="华文仿宋" panose="02010600040101010101" pitchFamily="2" charset="-122"/>
                <a:ea typeface="华文仿宋" panose="02010600040101010101" pitchFamily="2" charset="-122"/>
              </a:rPr>
              <a:t>31</a:t>
            </a:r>
            <a:r>
              <a:rPr lang="zh-CN" altLang="en-US" sz="2200" dirty="0">
                <a:latin typeface="华文仿宋" panose="02010600040101010101" pitchFamily="2" charset="-122"/>
                <a:ea typeface="华文仿宋" panose="02010600040101010101" pitchFamily="2" charset="-122"/>
              </a:rPr>
              <a:t>日被当地医院确诊患上肾衰竭并到了尿毒症期，由于无力支付巨额医疗费用，不得已向社会募捐，募捐目标为</a:t>
            </a:r>
            <a:r>
              <a:rPr lang="en-US" altLang="zh-CN" sz="2200" dirty="0">
                <a:latin typeface="华文仿宋" panose="02010600040101010101" pitchFamily="2" charset="-122"/>
                <a:ea typeface="华文仿宋" panose="02010600040101010101" pitchFamily="2" charset="-122"/>
              </a:rPr>
              <a:t>50</a:t>
            </a:r>
            <a:r>
              <a:rPr lang="zh-CN" altLang="en-US" sz="2200" dirty="0">
                <a:latin typeface="华文仿宋" panose="02010600040101010101" pitchFamily="2" charset="-122"/>
                <a:ea typeface="华文仿宋" panose="02010600040101010101" pitchFamily="2" charset="-122"/>
              </a:rPr>
              <a:t>万元。信息后面，附有几张王浩在医院的照片及其身份证照。该信息已被募捐平台轻松筹审核通过，共有</a:t>
            </a:r>
            <a:r>
              <a:rPr lang="en-US" altLang="zh-CN" sz="2200" dirty="0">
                <a:latin typeface="华文仿宋" panose="02010600040101010101" pitchFamily="2" charset="-122"/>
                <a:ea typeface="华文仿宋" panose="02010600040101010101" pitchFamily="2" charset="-122"/>
              </a:rPr>
              <a:t>1674</a:t>
            </a:r>
            <a:r>
              <a:rPr lang="zh-CN" altLang="en-US" sz="2200" dirty="0">
                <a:latin typeface="华文仿宋" panose="02010600040101010101" pitchFamily="2" charset="-122"/>
                <a:ea typeface="华文仿宋" panose="02010600040101010101" pitchFamily="2" charset="-122"/>
              </a:rPr>
              <a:t>人通过该平台捐款，王浩筹集到</a:t>
            </a:r>
            <a:r>
              <a:rPr lang="en-US" altLang="zh-CN" sz="2200" dirty="0">
                <a:latin typeface="华文仿宋" panose="02010600040101010101" pitchFamily="2" charset="-122"/>
                <a:ea typeface="华文仿宋" panose="02010600040101010101" pitchFamily="2" charset="-122"/>
              </a:rPr>
              <a:t>87226</a:t>
            </a:r>
            <a:r>
              <a:rPr lang="zh-CN" altLang="en-US" sz="2200" dirty="0">
                <a:latin typeface="华文仿宋" panose="02010600040101010101" pitchFamily="2" charset="-122"/>
                <a:ea typeface="华文仿宋" panose="02010600040101010101" pitchFamily="2" charset="-122"/>
              </a:rPr>
              <a:t>元。 几个月后，他买了一辆</a:t>
            </a:r>
            <a:r>
              <a:rPr lang="en-US" altLang="zh-CN" sz="2200" dirty="0">
                <a:latin typeface="华文仿宋" panose="02010600040101010101" pitchFamily="2" charset="-122"/>
                <a:ea typeface="华文仿宋" panose="02010600040101010101" pitchFamily="2" charset="-122"/>
              </a:rPr>
              <a:t>10</a:t>
            </a:r>
            <a:r>
              <a:rPr lang="zh-CN" altLang="en-US" sz="2200" dirty="0">
                <a:latin typeface="华文仿宋" panose="02010600040101010101" pitchFamily="2" charset="-122"/>
                <a:ea typeface="华文仿宋" panose="02010600040101010101" pitchFamily="2" charset="-122"/>
              </a:rPr>
              <a:t>多万的全新</a:t>
            </a:r>
            <a:r>
              <a:rPr lang="en-US" altLang="zh-CN" sz="2200" dirty="0">
                <a:latin typeface="华文仿宋" panose="02010600040101010101" pitchFamily="2" charset="-122"/>
                <a:ea typeface="华文仿宋" panose="02010600040101010101" pitchFamily="2" charset="-122"/>
              </a:rPr>
              <a:t>SUV</a:t>
            </a:r>
            <a:r>
              <a:rPr lang="zh-CN" altLang="en-US" sz="2200" dirty="0">
                <a:latin typeface="华文仿宋" panose="02010600040101010101" pitchFamily="2" charset="-122"/>
                <a:ea typeface="华文仿宋" panose="02010600040101010101" pitchFamily="2" charset="-122"/>
              </a:rPr>
              <a:t>车；</a:t>
            </a:r>
            <a:endParaRPr lang="en-US" altLang="zh-CN" sz="2200" dirty="0">
              <a:latin typeface="华文仿宋" panose="02010600040101010101" pitchFamily="2" charset="-122"/>
              <a:ea typeface="华文仿宋" panose="02010600040101010101" pitchFamily="2" charset="-122"/>
            </a:endParaRPr>
          </a:p>
          <a:p>
            <a:pPr marL="0" indent="0">
              <a:buNone/>
            </a:pPr>
            <a:r>
              <a:rPr lang="zh-CN" altLang="en-US" sz="2200" dirty="0">
                <a:latin typeface="华文仿宋" panose="02010600040101010101" pitchFamily="2" charset="-122"/>
                <a:ea typeface="华文仿宋" panose="02010600040101010101" pitchFamily="2" charset="-122"/>
              </a:rPr>
              <a:t>    苏州一女子在某平台上发起筹款，夸大病情，筹款目标</a:t>
            </a:r>
            <a:r>
              <a:rPr lang="en-US" altLang="zh-CN" sz="2200" dirty="0">
                <a:latin typeface="华文仿宋" panose="02010600040101010101" pitchFamily="2" charset="-122"/>
                <a:ea typeface="华文仿宋" panose="02010600040101010101" pitchFamily="2" charset="-122"/>
              </a:rPr>
              <a:t>30</a:t>
            </a:r>
            <a:r>
              <a:rPr lang="zh-CN" altLang="en-US" sz="2200" dirty="0">
                <a:latin typeface="华文仿宋" panose="02010600040101010101" pitchFamily="2" charset="-122"/>
                <a:ea typeface="华文仿宋" panose="02010600040101010101" pitchFamily="2" charset="-122"/>
              </a:rPr>
              <a:t>万，而主治医生预测全部费用仅需</a:t>
            </a:r>
            <a:r>
              <a:rPr lang="en-US" altLang="zh-CN" sz="2200" dirty="0">
                <a:latin typeface="华文仿宋" panose="02010600040101010101" pitchFamily="2" charset="-122"/>
                <a:ea typeface="华文仿宋" panose="02010600040101010101" pitchFamily="2" charset="-122"/>
              </a:rPr>
              <a:t>5</a:t>
            </a:r>
            <a:r>
              <a:rPr lang="zh-CN" altLang="en-US" sz="2200" dirty="0">
                <a:latin typeface="华文仿宋" panose="02010600040101010101" pitchFamily="2" charset="-122"/>
                <a:ea typeface="华文仿宋" panose="02010600040101010101" pitchFamily="2" charset="-122"/>
              </a:rPr>
              <a:t>万左右，筹款金额远高出实际需要，被网友质疑“骗捐”。</a:t>
            </a:r>
          </a:p>
          <a:p>
            <a:pPr marL="0" indent="0">
              <a:buNone/>
            </a:pPr>
            <a:r>
              <a:rPr lang="zh-CN" altLang="en-US" sz="2200" dirty="0">
                <a:latin typeface="华文仿宋" panose="02010600040101010101" pitchFamily="2" charset="-122"/>
                <a:ea typeface="华文仿宋" panose="02010600040101010101" pitchFamily="2" charset="-122"/>
              </a:rPr>
              <a:t>    南京鼓楼区居民田女士的孩子不幸患上了白血病，</a:t>
            </a:r>
            <a:r>
              <a:rPr lang="en-US" altLang="zh-CN" sz="2200" dirty="0">
                <a:latin typeface="华文仿宋" panose="02010600040101010101" pitchFamily="2" charset="-122"/>
                <a:ea typeface="华文仿宋" panose="02010600040101010101" pitchFamily="2" charset="-122"/>
              </a:rPr>
              <a:t>11</a:t>
            </a:r>
            <a:r>
              <a:rPr lang="zh-CN" altLang="en-US" sz="2200" dirty="0">
                <a:latin typeface="华文仿宋" panose="02010600040101010101" pitchFamily="2" charset="-122"/>
                <a:ea typeface="华文仿宋" panose="02010600040101010101" pitchFamily="2" charset="-122"/>
              </a:rPr>
              <a:t>月</a:t>
            </a:r>
            <a:r>
              <a:rPr lang="en-US" altLang="zh-CN" sz="2200" dirty="0">
                <a:latin typeface="华文仿宋" panose="02010600040101010101" pitchFamily="2" charset="-122"/>
                <a:ea typeface="华文仿宋" panose="02010600040101010101" pitchFamily="2" charset="-122"/>
              </a:rPr>
              <a:t>10</a:t>
            </a:r>
            <a:r>
              <a:rPr lang="zh-CN" altLang="en-US" sz="2200" dirty="0">
                <a:latin typeface="华文仿宋" panose="02010600040101010101" pitchFamily="2" charset="-122"/>
                <a:ea typeface="华文仿宋" panose="02010600040101010101" pitchFamily="2" charset="-122"/>
              </a:rPr>
              <a:t>日，田女士被人拉进了一个“白血病慈善平台爱心基金”的微信群，群主称是专门给白血病孩子众筹善款的。田女士急于给孩子筹款，被对方以扣除平台费用等为由，骗走了</a:t>
            </a:r>
            <a:r>
              <a:rPr lang="en-US" altLang="zh-CN" sz="2200" dirty="0">
                <a:latin typeface="华文仿宋" panose="02010600040101010101" pitchFamily="2" charset="-122"/>
                <a:ea typeface="华文仿宋" panose="02010600040101010101" pitchFamily="2" charset="-122"/>
              </a:rPr>
              <a:t>2000</a:t>
            </a:r>
            <a:r>
              <a:rPr lang="zh-CN" altLang="en-US" sz="2200" dirty="0">
                <a:latin typeface="华文仿宋" panose="02010600040101010101" pitchFamily="2" charset="-122"/>
                <a:ea typeface="华文仿宋" panose="02010600040101010101" pitchFamily="2" charset="-122"/>
              </a:rPr>
              <a:t>元，但允诺给孩子众筹看病的钱却迟迟没有音讯，悲愤交加的田女士只得报警。</a:t>
            </a:r>
          </a:p>
          <a:p>
            <a:pPr marL="0" indent="0">
              <a:buNone/>
            </a:pPr>
            <a:endParaRPr lang="zh-CN" altLang="en-US" sz="2200" dirty="0"/>
          </a:p>
        </p:txBody>
      </p:sp>
    </p:spTree>
    <p:extLst>
      <p:ext uri="{BB962C8B-B14F-4D97-AF65-F5344CB8AC3E}">
        <p14:creationId xmlns:p14="http://schemas.microsoft.com/office/powerpoint/2010/main" val="1237175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sp>
        <p:nvSpPr>
          <p:cNvPr id="2" name="标题 1">
            <a:extLst>
              <a:ext uri="{FF2B5EF4-FFF2-40B4-BE49-F238E27FC236}">
                <a16:creationId xmlns:a16="http://schemas.microsoft.com/office/drawing/2014/main" id="{2FE1117A-BE38-4592-8F02-5D2A00B2EED1}"/>
              </a:ext>
            </a:extLst>
          </p:cNvPr>
          <p:cNvSpPr>
            <a:spLocks noGrp="1"/>
          </p:cNvSpPr>
          <p:nvPr>
            <p:ph type="title"/>
          </p:nvPr>
        </p:nvSpPr>
        <p:spPr>
          <a:xfrm>
            <a:off x="643467" y="321734"/>
            <a:ext cx="10905066" cy="1135737"/>
          </a:xfrm>
        </p:spPr>
        <p:txBody>
          <a:bodyPr>
            <a:normAutofit/>
          </a:bodyPr>
          <a:lstStyle/>
          <a:p>
            <a:r>
              <a:rPr lang="zh-CN" altLang="en-US" sz="3600"/>
              <a:t>案例导入</a:t>
            </a:r>
          </a:p>
        </p:txBody>
      </p:sp>
      <p:sp>
        <p:nvSpPr>
          <p:cNvPr id="3" name="内容占位符 2">
            <a:extLst>
              <a:ext uri="{FF2B5EF4-FFF2-40B4-BE49-F238E27FC236}">
                <a16:creationId xmlns:a16="http://schemas.microsoft.com/office/drawing/2014/main" id="{2C08D3CA-D7C0-4EBF-AFB6-740718FDFB33}"/>
              </a:ext>
            </a:extLst>
          </p:cNvPr>
          <p:cNvSpPr>
            <a:spLocks noGrp="1"/>
          </p:cNvSpPr>
          <p:nvPr>
            <p:ph idx="1"/>
          </p:nvPr>
        </p:nvSpPr>
        <p:spPr>
          <a:xfrm>
            <a:off x="360342" y="1319134"/>
            <a:ext cx="11572686" cy="5538866"/>
          </a:xfrm>
        </p:spPr>
        <p:txBody>
          <a:bodyPr>
            <a:normAutofit fontScale="77500" lnSpcReduction="20000"/>
          </a:bodyPr>
          <a:lstStyle/>
          <a:p>
            <a:pPr marL="0" indent="0">
              <a:lnSpc>
                <a:spcPct val="120000"/>
              </a:lnSpc>
              <a:spcBef>
                <a:spcPts val="0"/>
              </a:spcBef>
              <a:buNone/>
            </a:pPr>
            <a:r>
              <a:rPr lang="en-US" altLang="zh-CN" sz="2200" dirty="0">
                <a:latin typeface="华文仿宋" panose="02010600040101010101" pitchFamily="2" charset="-122"/>
                <a:ea typeface="华文仿宋" panose="02010600040101010101" pitchFamily="2" charset="-122"/>
              </a:rPr>
              <a:t>1.</a:t>
            </a:r>
            <a:r>
              <a:rPr lang="zh-CN" altLang="en-US" sz="2200" dirty="0">
                <a:latin typeface="华文仿宋" panose="02010600040101010101" pitchFamily="2" charset="-122"/>
                <a:ea typeface="华文仿宋" panose="02010600040101010101" pitchFamily="2" charset="-122"/>
              </a:rPr>
              <a:t>众筹建网购平台男子入股被骗</a:t>
            </a:r>
            <a:r>
              <a:rPr lang="en-US" altLang="zh-CN" sz="2200" dirty="0">
                <a:latin typeface="华文仿宋" panose="02010600040101010101" pitchFamily="2" charset="-122"/>
                <a:ea typeface="华文仿宋" panose="02010600040101010101" pitchFamily="2" charset="-122"/>
              </a:rPr>
              <a:t>1.5</a:t>
            </a:r>
            <a:r>
              <a:rPr lang="zh-CN" altLang="en-US" sz="2200" dirty="0">
                <a:latin typeface="华文仿宋" panose="02010600040101010101" pitchFamily="2" charset="-122"/>
                <a:ea typeface="华文仿宋" panose="02010600040101010101" pitchFamily="2" charset="-122"/>
              </a:rPr>
              <a:t>万元</a:t>
            </a:r>
          </a:p>
          <a:p>
            <a:pPr marL="0" indent="0">
              <a:lnSpc>
                <a:spcPct val="120000"/>
              </a:lnSpc>
              <a:spcBef>
                <a:spcPts val="0"/>
              </a:spcBef>
              <a:buNone/>
            </a:pPr>
            <a:r>
              <a:rPr lang="zh-CN" altLang="en-US" sz="2200" dirty="0">
                <a:latin typeface="华文仿宋" panose="02010600040101010101" pitchFamily="2" charset="-122"/>
                <a:ea typeface="华文仿宋" panose="02010600040101010101" pitchFamily="2" charset="-122"/>
              </a:rPr>
              <a:t>　　</a:t>
            </a:r>
            <a:r>
              <a:rPr lang="en-US" altLang="zh-CN" sz="2200" dirty="0">
                <a:latin typeface="华文仿宋" panose="02010600040101010101" pitchFamily="2" charset="-122"/>
                <a:ea typeface="华文仿宋" panose="02010600040101010101" pitchFamily="2" charset="-122"/>
              </a:rPr>
              <a:t>2015</a:t>
            </a:r>
            <a:r>
              <a:rPr lang="zh-CN" altLang="en-US" sz="2200" dirty="0">
                <a:latin typeface="华文仿宋" panose="02010600040101010101" pitchFamily="2" charset="-122"/>
                <a:ea typeface="华文仿宋" panose="02010600040101010101" pitchFamily="2" charset="-122"/>
              </a:rPr>
              <a:t>年</a:t>
            </a:r>
            <a:r>
              <a:rPr lang="en-US" altLang="zh-CN" sz="2200" dirty="0">
                <a:latin typeface="华文仿宋" panose="02010600040101010101" pitchFamily="2" charset="-122"/>
                <a:ea typeface="华文仿宋" panose="02010600040101010101" pitchFamily="2" charset="-122"/>
              </a:rPr>
              <a:t>3</a:t>
            </a:r>
            <a:r>
              <a:rPr lang="zh-CN" altLang="en-US" sz="2200" dirty="0">
                <a:latin typeface="华文仿宋" panose="02010600040101010101" pitchFamily="2" charset="-122"/>
                <a:ea typeface="华文仿宋" panose="02010600040101010101" pitchFamily="2" charset="-122"/>
              </a:rPr>
              <a:t>月，在长沙做生意的杨某以</a:t>
            </a:r>
            <a:r>
              <a:rPr lang="en-US" altLang="zh-CN" sz="2200" dirty="0">
                <a:latin typeface="华文仿宋" panose="02010600040101010101" pitchFamily="2" charset="-122"/>
                <a:ea typeface="华文仿宋" panose="02010600040101010101" pitchFamily="2" charset="-122"/>
              </a:rPr>
              <a:t>1.5</a:t>
            </a:r>
            <a:r>
              <a:rPr lang="zh-CN" altLang="en-US" sz="2200" dirty="0">
                <a:latin typeface="华文仿宋" panose="02010600040101010101" pitchFamily="2" charset="-122"/>
                <a:ea typeface="华文仿宋" panose="02010600040101010101" pitchFamily="2" charset="-122"/>
              </a:rPr>
              <a:t>万元入股参与了邻居的众筹创业项目，即投资创立了一个叫“聚米微品”的网购平台。二者还于</a:t>
            </a:r>
            <a:r>
              <a:rPr lang="en-US" altLang="zh-CN" sz="2200" dirty="0">
                <a:latin typeface="华文仿宋" panose="02010600040101010101" pitchFamily="2" charset="-122"/>
                <a:ea typeface="华文仿宋" panose="02010600040101010101" pitchFamily="2" charset="-122"/>
              </a:rPr>
              <a:t>4</a:t>
            </a:r>
            <a:r>
              <a:rPr lang="zh-CN" altLang="en-US" sz="2200" dirty="0">
                <a:latin typeface="华文仿宋" panose="02010600040101010101" pitchFamily="2" charset="-122"/>
                <a:ea typeface="华文仿宋" panose="02010600040101010101" pitchFamily="2" charset="-122"/>
              </a:rPr>
              <a:t>月</a:t>
            </a:r>
            <a:r>
              <a:rPr lang="en-US" altLang="zh-CN" sz="2200" dirty="0">
                <a:latin typeface="华文仿宋" panose="02010600040101010101" pitchFamily="2" charset="-122"/>
                <a:ea typeface="华文仿宋" panose="02010600040101010101" pitchFamily="2" charset="-122"/>
              </a:rPr>
              <a:t>9</a:t>
            </a:r>
            <a:r>
              <a:rPr lang="zh-CN" altLang="en-US" sz="2200" dirty="0">
                <a:latin typeface="华文仿宋" panose="02010600040101010101" pitchFamily="2" charset="-122"/>
                <a:ea typeface="华文仿宋" panose="02010600040101010101" pitchFamily="2" charset="-122"/>
              </a:rPr>
              <a:t>日签订了合作协议，约定了每月分红的比例、最低年回报。但是大半年过去了，杨某没有拿到过任何回报，而邻居却失联了。</a:t>
            </a:r>
          </a:p>
          <a:p>
            <a:pPr marL="0" indent="0">
              <a:lnSpc>
                <a:spcPct val="120000"/>
              </a:lnSpc>
              <a:spcBef>
                <a:spcPts val="0"/>
              </a:spcBef>
              <a:buNone/>
            </a:pPr>
            <a:r>
              <a:rPr lang="zh-CN" altLang="en-US" sz="2200" dirty="0">
                <a:latin typeface="华文仿宋" panose="02010600040101010101" pitchFamily="2" charset="-122"/>
                <a:ea typeface="华文仿宋" panose="02010600040101010101" pitchFamily="2" charset="-122"/>
              </a:rPr>
              <a:t>　　据了解，杨某邻居创立的公司名叫米拉网络科技有限公司，并夸言说现在网购很流行，潜力大，回报率高。这个平台正处在发展阶段，以后将众筹</a:t>
            </a:r>
            <a:r>
              <a:rPr lang="en-US" altLang="zh-CN" sz="2200" dirty="0">
                <a:latin typeface="华文仿宋" panose="02010600040101010101" pitchFamily="2" charset="-122"/>
                <a:ea typeface="华文仿宋" panose="02010600040101010101" pitchFamily="2" charset="-122"/>
              </a:rPr>
              <a:t>300</a:t>
            </a:r>
            <a:r>
              <a:rPr lang="zh-CN" altLang="en-US" sz="2200" dirty="0">
                <a:latin typeface="华文仿宋" panose="02010600040101010101" pitchFamily="2" charset="-122"/>
                <a:ea typeface="华文仿宋" panose="02010600040101010101" pitchFamily="2" charset="-122"/>
              </a:rPr>
              <a:t>万，推平台上市。出于对邻居的信任，杨某投资了</a:t>
            </a:r>
            <a:r>
              <a:rPr lang="en-US" altLang="zh-CN" sz="2200" dirty="0">
                <a:latin typeface="华文仿宋" panose="02010600040101010101" pitchFamily="2" charset="-122"/>
                <a:ea typeface="华文仿宋" panose="02010600040101010101" pitchFamily="2" charset="-122"/>
              </a:rPr>
              <a:t>1.5</a:t>
            </a:r>
            <a:r>
              <a:rPr lang="zh-CN" altLang="en-US" sz="2200" dirty="0">
                <a:latin typeface="华文仿宋" panose="02010600040101010101" pitchFamily="2" charset="-122"/>
                <a:ea typeface="华文仿宋" panose="02010600040101010101" pitchFamily="2" charset="-122"/>
              </a:rPr>
              <a:t>万元，却没想到都打了水漂。</a:t>
            </a:r>
          </a:p>
          <a:p>
            <a:pPr marL="0" indent="0">
              <a:lnSpc>
                <a:spcPct val="120000"/>
              </a:lnSpc>
              <a:spcBef>
                <a:spcPts val="0"/>
              </a:spcBef>
              <a:buNone/>
            </a:pPr>
            <a:r>
              <a:rPr lang="en-US" altLang="zh-CN" sz="2200" dirty="0">
                <a:latin typeface="华文仿宋" panose="02010600040101010101" pitchFamily="2" charset="-122"/>
                <a:ea typeface="华文仿宋" panose="02010600040101010101" pitchFamily="2" charset="-122"/>
              </a:rPr>
              <a:t>2.</a:t>
            </a:r>
            <a:r>
              <a:rPr lang="zh-CN" altLang="en-US" sz="2200" dirty="0">
                <a:latin typeface="华文仿宋" panose="02010600040101010101" pitchFamily="2" charset="-122"/>
                <a:ea typeface="华文仿宋" panose="02010600040101010101" pitchFamily="2" charset="-122"/>
              </a:rPr>
              <a:t>利用“皇冠众筹”非法组织传销诈骗</a:t>
            </a:r>
            <a:r>
              <a:rPr lang="en-US" altLang="zh-CN" sz="2200" dirty="0">
                <a:latin typeface="华文仿宋" panose="02010600040101010101" pitchFamily="2" charset="-122"/>
                <a:ea typeface="华文仿宋" panose="02010600040101010101" pitchFamily="2" charset="-122"/>
              </a:rPr>
              <a:t>40</a:t>
            </a:r>
            <a:r>
              <a:rPr lang="zh-CN" altLang="en-US" sz="2200" dirty="0">
                <a:latin typeface="华文仿宋" panose="02010600040101010101" pitchFamily="2" charset="-122"/>
                <a:ea typeface="华文仿宋" panose="02010600040101010101" pitchFamily="2" charset="-122"/>
              </a:rPr>
              <a:t>余人</a:t>
            </a:r>
          </a:p>
          <a:p>
            <a:pPr marL="0" indent="0">
              <a:lnSpc>
                <a:spcPct val="120000"/>
              </a:lnSpc>
              <a:spcBef>
                <a:spcPts val="0"/>
              </a:spcBef>
              <a:buNone/>
            </a:pPr>
            <a:r>
              <a:rPr lang="zh-CN" altLang="en-US" sz="2200" dirty="0">
                <a:latin typeface="华文仿宋" panose="02010600040101010101" pitchFamily="2" charset="-122"/>
                <a:ea typeface="华文仿宋" panose="02010600040101010101" pitchFamily="2" charset="-122"/>
              </a:rPr>
              <a:t>　　</a:t>
            </a:r>
            <a:r>
              <a:rPr lang="en-US" altLang="zh-CN" sz="2200" dirty="0">
                <a:latin typeface="华文仿宋" panose="02010600040101010101" pitchFamily="2" charset="-122"/>
                <a:ea typeface="华文仿宋" panose="02010600040101010101" pitchFamily="2" charset="-122"/>
              </a:rPr>
              <a:t>2015</a:t>
            </a:r>
            <a:r>
              <a:rPr lang="zh-CN" altLang="en-US" sz="2200" dirty="0">
                <a:latin typeface="华文仿宋" panose="02010600040101010101" pitchFamily="2" charset="-122"/>
                <a:ea typeface="华文仿宋" panose="02010600040101010101" pitchFamily="2" charset="-122"/>
              </a:rPr>
              <a:t>年</a:t>
            </a:r>
            <a:r>
              <a:rPr lang="en-US" altLang="zh-CN" sz="2200" dirty="0">
                <a:latin typeface="华文仿宋" panose="02010600040101010101" pitchFamily="2" charset="-122"/>
                <a:ea typeface="华文仿宋" panose="02010600040101010101" pitchFamily="2" charset="-122"/>
              </a:rPr>
              <a:t>8</a:t>
            </a:r>
            <a:r>
              <a:rPr lang="zh-CN" altLang="en-US" sz="2200" dirty="0">
                <a:latin typeface="华文仿宋" panose="02010600040101010101" pitchFamily="2" charset="-122"/>
                <a:ea typeface="华文仿宋" panose="02010600040101010101" pitchFamily="2" charset="-122"/>
              </a:rPr>
              <a:t>月</a:t>
            </a:r>
            <a:r>
              <a:rPr lang="en-US" altLang="zh-CN" sz="2200" dirty="0">
                <a:latin typeface="华文仿宋" panose="02010600040101010101" pitchFamily="2" charset="-122"/>
                <a:ea typeface="华文仿宋" panose="02010600040101010101" pitchFamily="2" charset="-122"/>
              </a:rPr>
              <a:t>26</a:t>
            </a:r>
            <a:r>
              <a:rPr lang="zh-CN" altLang="en-US" sz="2200" dirty="0">
                <a:latin typeface="华文仿宋" panose="02010600040101010101" pitchFamily="2" charset="-122"/>
                <a:ea typeface="华文仿宋" panose="02010600040101010101" pitchFamily="2" charset="-122"/>
              </a:rPr>
              <a:t>日，山西忻州市警方一举破获了诈骗</a:t>
            </a:r>
            <a:r>
              <a:rPr lang="en-US" altLang="zh-CN" sz="2200" dirty="0">
                <a:latin typeface="华文仿宋" panose="02010600040101010101" pitchFamily="2" charset="-122"/>
                <a:ea typeface="华文仿宋" panose="02010600040101010101" pitchFamily="2" charset="-122"/>
              </a:rPr>
              <a:t>40</a:t>
            </a:r>
            <a:r>
              <a:rPr lang="zh-CN" altLang="en-US" sz="2200" dirty="0">
                <a:latin typeface="华文仿宋" panose="02010600040101010101" pitchFamily="2" charset="-122"/>
                <a:ea typeface="华文仿宋" panose="02010600040101010101" pitchFamily="2" charset="-122"/>
              </a:rPr>
              <a:t>余名受害人，涉案金额</a:t>
            </a:r>
            <a:r>
              <a:rPr lang="en-US" altLang="zh-CN" sz="2200" dirty="0">
                <a:latin typeface="华文仿宋" panose="02010600040101010101" pitchFamily="2" charset="-122"/>
                <a:ea typeface="华文仿宋" panose="02010600040101010101" pitchFamily="2" charset="-122"/>
              </a:rPr>
              <a:t>200</a:t>
            </a:r>
            <a:r>
              <a:rPr lang="zh-CN" altLang="en-US" sz="2200" dirty="0">
                <a:latin typeface="华文仿宋" panose="02010600040101010101" pitchFamily="2" charset="-122"/>
                <a:ea typeface="华文仿宋" panose="02010600040101010101" pitchFamily="2" charset="-122"/>
              </a:rPr>
              <a:t>余万元的非法组织传销、诈骗系列案件，抓获犯罪嫌疑人孔某。孔某自</a:t>
            </a:r>
            <a:r>
              <a:rPr lang="en-US" altLang="zh-CN" sz="2200" dirty="0">
                <a:latin typeface="华文仿宋" panose="02010600040101010101" pitchFamily="2" charset="-122"/>
                <a:ea typeface="华文仿宋" panose="02010600040101010101" pitchFamily="2" charset="-122"/>
              </a:rPr>
              <a:t>2014</a:t>
            </a:r>
            <a:r>
              <a:rPr lang="zh-CN" altLang="en-US" sz="2200" dirty="0">
                <a:latin typeface="华文仿宋" panose="02010600040101010101" pitchFamily="2" charset="-122"/>
                <a:ea typeface="华文仿宋" panose="02010600040101010101" pitchFamily="2" charset="-122"/>
              </a:rPr>
              <a:t>年</a:t>
            </a:r>
            <a:r>
              <a:rPr lang="en-US" altLang="zh-CN" sz="2200" dirty="0">
                <a:latin typeface="华文仿宋" panose="02010600040101010101" pitchFamily="2" charset="-122"/>
                <a:ea typeface="华文仿宋" panose="02010600040101010101" pitchFamily="2" charset="-122"/>
              </a:rPr>
              <a:t>12</a:t>
            </a:r>
            <a:r>
              <a:rPr lang="zh-CN" altLang="en-US" sz="2200" dirty="0">
                <a:latin typeface="华文仿宋" panose="02010600040101010101" pitchFamily="2" charset="-122"/>
                <a:ea typeface="华文仿宋" panose="02010600040101010101" pitchFamily="2" charset="-122"/>
              </a:rPr>
              <a:t>月开始，就在忻州市宣传推广投资“皇冠众筹”、“北京义众互联”等项目，并成功引来</a:t>
            </a:r>
            <a:r>
              <a:rPr lang="en-US" altLang="zh-CN" sz="2200" dirty="0">
                <a:latin typeface="华文仿宋" panose="02010600040101010101" pitchFamily="2" charset="-122"/>
                <a:ea typeface="华文仿宋" panose="02010600040101010101" pitchFamily="2" charset="-122"/>
              </a:rPr>
              <a:t>40</a:t>
            </a:r>
            <a:r>
              <a:rPr lang="zh-CN" altLang="en-US" sz="2200" dirty="0">
                <a:latin typeface="华文仿宋" panose="02010600040101010101" pitchFamily="2" charset="-122"/>
                <a:ea typeface="华文仿宋" panose="02010600040101010101" pitchFamily="2" charset="-122"/>
              </a:rPr>
              <a:t>余人的投资，成为其网站“会员”，投资金额达</a:t>
            </a:r>
            <a:r>
              <a:rPr lang="en-US" altLang="zh-CN" sz="2200" dirty="0">
                <a:latin typeface="华文仿宋" panose="02010600040101010101" pitchFamily="2" charset="-122"/>
                <a:ea typeface="华文仿宋" panose="02010600040101010101" pitchFamily="2" charset="-122"/>
              </a:rPr>
              <a:t>200</a:t>
            </a:r>
            <a:r>
              <a:rPr lang="zh-CN" altLang="en-US" sz="2200" dirty="0">
                <a:latin typeface="华文仿宋" panose="02010600040101010101" pitchFamily="2" charset="-122"/>
                <a:ea typeface="华文仿宋" panose="02010600040101010101" pitchFamily="2" charset="-122"/>
              </a:rPr>
              <a:t>余万元。但在</a:t>
            </a:r>
            <a:r>
              <a:rPr lang="en-US" altLang="zh-CN" sz="2200" dirty="0">
                <a:latin typeface="华文仿宋" panose="02010600040101010101" pitchFamily="2" charset="-122"/>
                <a:ea typeface="华文仿宋" panose="02010600040101010101" pitchFamily="2" charset="-122"/>
              </a:rPr>
              <a:t>2</a:t>
            </a:r>
            <a:r>
              <a:rPr lang="zh-CN" altLang="en-US" sz="2200" dirty="0">
                <a:latin typeface="华文仿宋" panose="02010600040101010101" pitchFamily="2" charset="-122"/>
                <a:ea typeface="华文仿宋" panose="02010600040101010101" pitchFamily="2" charset="-122"/>
              </a:rPr>
              <a:t>月</a:t>
            </a:r>
            <a:r>
              <a:rPr lang="en-US" altLang="zh-CN" sz="2200" dirty="0">
                <a:latin typeface="华文仿宋" panose="02010600040101010101" pitchFamily="2" charset="-122"/>
                <a:ea typeface="华文仿宋" panose="02010600040101010101" pitchFamily="2" charset="-122"/>
              </a:rPr>
              <a:t>15</a:t>
            </a:r>
            <a:r>
              <a:rPr lang="zh-CN" altLang="en-US" sz="2200" dirty="0">
                <a:latin typeface="华文仿宋" panose="02010600040101010101" pitchFamily="2" charset="-122"/>
                <a:ea typeface="华文仿宋" panose="02010600040101010101" pitchFamily="2" charset="-122"/>
              </a:rPr>
              <a:t>日左右，“皇冠众筹”在互联网上开设的网站忽然关闭。孔某一开始以春节期间公司暂停营业为由，推诿搪塞投资人，最后便彻底“人间蒸发”，失去联系。</a:t>
            </a:r>
          </a:p>
          <a:p>
            <a:pPr marL="0" indent="0">
              <a:lnSpc>
                <a:spcPct val="120000"/>
              </a:lnSpc>
              <a:spcBef>
                <a:spcPts val="0"/>
              </a:spcBef>
              <a:buNone/>
            </a:pPr>
            <a:r>
              <a:rPr lang="en-US" altLang="zh-CN" sz="2200" dirty="0">
                <a:latin typeface="华文仿宋" panose="02010600040101010101" pitchFamily="2" charset="-122"/>
                <a:ea typeface="华文仿宋" panose="02010600040101010101" pitchFamily="2" charset="-122"/>
              </a:rPr>
              <a:t>3.</a:t>
            </a:r>
            <a:r>
              <a:rPr lang="zh-CN" altLang="en-US" sz="2200" dirty="0">
                <a:latin typeface="华文仿宋" panose="02010600040101010101" pitchFamily="2" charset="-122"/>
                <a:ea typeface="华文仿宋" panose="02010600040101010101" pitchFamily="2" charset="-122"/>
              </a:rPr>
              <a:t>冒充上市公司股权众筹骗钱，一家公司吸金</a:t>
            </a:r>
            <a:r>
              <a:rPr lang="en-US" altLang="zh-CN" sz="2200" dirty="0">
                <a:latin typeface="华文仿宋" panose="02010600040101010101" pitchFamily="2" charset="-122"/>
                <a:ea typeface="华文仿宋" panose="02010600040101010101" pitchFamily="2" charset="-122"/>
              </a:rPr>
              <a:t>2</a:t>
            </a:r>
            <a:r>
              <a:rPr lang="zh-CN" altLang="en-US" sz="2200" dirty="0">
                <a:latin typeface="华文仿宋" panose="02010600040101010101" pitchFamily="2" charset="-122"/>
                <a:ea typeface="华文仿宋" panose="02010600040101010101" pitchFamily="2" charset="-122"/>
              </a:rPr>
              <a:t>亿</a:t>
            </a:r>
          </a:p>
          <a:p>
            <a:pPr marL="0" indent="0">
              <a:lnSpc>
                <a:spcPct val="120000"/>
              </a:lnSpc>
              <a:spcBef>
                <a:spcPts val="0"/>
              </a:spcBef>
              <a:buNone/>
            </a:pPr>
            <a:r>
              <a:rPr lang="zh-CN" altLang="en-US" sz="2200" dirty="0">
                <a:latin typeface="华文仿宋" panose="02010600040101010101" pitchFamily="2" charset="-122"/>
                <a:ea typeface="华文仿宋" panose="02010600040101010101" pitchFamily="2" charset="-122"/>
              </a:rPr>
              <a:t>　　</a:t>
            </a:r>
            <a:r>
              <a:rPr lang="en-US" altLang="zh-CN" sz="2200" dirty="0">
                <a:latin typeface="华文仿宋" panose="02010600040101010101" pitchFamily="2" charset="-122"/>
                <a:ea typeface="华文仿宋" panose="02010600040101010101" pitchFamily="2" charset="-122"/>
              </a:rPr>
              <a:t>2015</a:t>
            </a:r>
            <a:r>
              <a:rPr lang="zh-CN" altLang="en-US" sz="2200" dirty="0">
                <a:latin typeface="华文仿宋" panose="02010600040101010101" pitchFamily="2" charset="-122"/>
                <a:ea typeface="华文仿宋" panose="02010600040101010101" pitchFamily="2" charset="-122"/>
              </a:rPr>
              <a:t>年</a:t>
            </a:r>
            <a:r>
              <a:rPr lang="en-US" altLang="zh-CN" sz="2200" dirty="0">
                <a:latin typeface="华文仿宋" panose="02010600040101010101" pitchFamily="2" charset="-122"/>
                <a:ea typeface="华文仿宋" panose="02010600040101010101" pitchFamily="2" charset="-122"/>
              </a:rPr>
              <a:t>11</a:t>
            </a:r>
            <a:r>
              <a:rPr lang="zh-CN" altLang="en-US" sz="2200" dirty="0">
                <a:latin typeface="华文仿宋" panose="02010600040101010101" pitchFamily="2" charset="-122"/>
                <a:ea typeface="华文仿宋" panose="02010600040101010101" pitchFamily="2" charset="-122"/>
              </a:rPr>
              <a:t>月份，因涉嫌以“原始股”非法集资，上海优索环保科技发展有限公司原法人代表段某被批捕，其炮制的假股票骗局骗取上千名河南群众的</a:t>
            </a:r>
            <a:r>
              <a:rPr lang="en-US" altLang="zh-CN" sz="2200" dirty="0">
                <a:latin typeface="华文仿宋" panose="02010600040101010101" pitchFamily="2" charset="-122"/>
                <a:ea typeface="华文仿宋" panose="02010600040101010101" pitchFamily="2" charset="-122"/>
              </a:rPr>
              <a:t>2</a:t>
            </a:r>
            <a:r>
              <a:rPr lang="zh-CN" altLang="en-US" sz="2200" dirty="0">
                <a:latin typeface="华文仿宋" panose="02010600040101010101" pitchFamily="2" charset="-122"/>
                <a:ea typeface="华文仿宋" panose="02010600040101010101" pitchFamily="2" charset="-122"/>
              </a:rPr>
              <a:t>亿多元资金。</a:t>
            </a:r>
          </a:p>
          <a:p>
            <a:pPr marL="0" indent="0">
              <a:lnSpc>
                <a:spcPct val="120000"/>
              </a:lnSpc>
              <a:spcBef>
                <a:spcPts val="0"/>
              </a:spcBef>
              <a:buNone/>
            </a:pPr>
            <a:r>
              <a:rPr lang="zh-CN" altLang="en-US" sz="2200" dirty="0">
                <a:latin typeface="华文仿宋" panose="02010600040101010101" pitchFamily="2" charset="-122"/>
                <a:ea typeface="华文仿宋" panose="02010600040101010101" pitchFamily="2" charset="-122"/>
              </a:rPr>
              <a:t>    据了解，上海优索环保科技发展有限公司利用其在上海某地方股权交易市场挂牌的身份，对外宣称为“上市公司”，并且宣布公司将定向发行“原始股”。这使得一大批投资人误以为这是一家潜在的“绩优股”企业而选择投资。据初步了解，上海优索环保科技发展有限公司利用“原始股”共非法融资</a:t>
            </a:r>
            <a:r>
              <a:rPr lang="en-US" altLang="zh-CN" sz="2200" dirty="0">
                <a:latin typeface="华文仿宋" panose="02010600040101010101" pitchFamily="2" charset="-122"/>
                <a:ea typeface="华文仿宋" panose="02010600040101010101" pitchFamily="2" charset="-122"/>
              </a:rPr>
              <a:t>2</a:t>
            </a:r>
            <a:r>
              <a:rPr lang="zh-CN" altLang="en-US" sz="2200" dirty="0">
                <a:latin typeface="华文仿宋" panose="02010600040101010101" pitchFamily="2" charset="-122"/>
                <a:ea typeface="华文仿宋" panose="02010600040101010101" pitchFamily="2" charset="-122"/>
              </a:rPr>
              <a:t>亿多元，涉及上千名投资者。</a:t>
            </a:r>
          </a:p>
          <a:p>
            <a:pPr marL="0" indent="0">
              <a:buNone/>
            </a:pPr>
            <a:r>
              <a:rPr lang="zh-CN" altLang="en-US" sz="1300" dirty="0"/>
              <a:t>　　</a:t>
            </a:r>
          </a:p>
        </p:txBody>
      </p:sp>
      <p:sp>
        <p:nvSpPr>
          <p:cNvPr id="17"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8"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Tree>
    <p:extLst>
      <p:ext uri="{BB962C8B-B14F-4D97-AF65-F5344CB8AC3E}">
        <p14:creationId xmlns:p14="http://schemas.microsoft.com/office/powerpoint/2010/main" val="1158977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0292E802-D9A3-43F6-84F4-9A8D4D6C3C02}"/>
              </a:ext>
            </a:extLst>
          </p:cNvPr>
          <p:cNvSpPr>
            <a:spLocks noGrp="1"/>
          </p:cNvSpPr>
          <p:nvPr>
            <p:ph type="title"/>
          </p:nvPr>
        </p:nvSpPr>
        <p:spPr>
          <a:xfrm>
            <a:off x="643467" y="321734"/>
            <a:ext cx="10905066" cy="1135737"/>
          </a:xfrm>
        </p:spPr>
        <p:txBody>
          <a:bodyPr>
            <a:normAutofit/>
          </a:bodyPr>
          <a:lstStyle/>
          <a:p>
            <a:r>
              <a:rPr lang="zh-CN" altLang="en-US" sz="3600"/>
              <a:t>案例导入</a:t>
            </a:r>
          </a:p>
        </p:txBody>
      </p:sp>
      <p:sp>
        <p:nvSpPr>
          <p:cNvPr id="3" name="内容占位符 2">
            <a:extLst>
              <a:ext uri="{FF2B5EF4-FFF2-40B4-BE49-F238E27FC236}">
                <a16:creationId xmlns:a16="http://schemas.microsoft.com/office/drawing/2014/main" id="{0BA721F7-910E-4989-BAD4-5C367A7DBCF7}"/>
              </a:ext>
            </a:extLst>
          </p:cNvPr>
          <p:cNvSpPr>
            <a:spLocks noGrp="1"/>
          </p:cNvSpPr>
          <p:nvPr>
            <p:ph idx="1"/>
          </p:nvPr>
        </p:nvSpPr>
        <p:spPr>
          <a:xfrm>
            <a:off x="643467" y="1782981"/>
            <a:ext cx="10905066" cy="4393982"/>
          </a:xfrm>
        </p:spPr>
        <p:txBody>
          <a:bodyPr>
            <a:normAutofit/>
          </a:bodyPr>
          <a:lstStyle/>
          <a:p>
            <a:pPr marL="0" indent="0">
              <a:lnSpc>
                <a:spcPct val="100000"/>
              </a:lnSpc>
              <a:buNone/>
            </a:pPr>
            <a:r>
              <a:rPr lang="en-US" altLang="zh-CN" sz="2000" dirty="0">
                <a:latin typeface="华文仿宋" panose="02010600040101010101" pitchFamily="2" charset="-122"/>
                <a:ea typeface="华文仿宋" panose="02010600040101010101" pitchFamily="2" charset="-122"/>
              </a:rPr>
              <a:t>    4.2018</a:t>
            </a:r>
            <a:r>
              <a:rPr lang="zh-CN" altLang="en-US" sz="2000" dirty="0">
                <a:latin typeface="华文仿宋" panose="02010600040101010101" pitchFamily="2" charset="-122"/>
                <a:ea typeface="华文仿宋" panose="02010600040101010101" pitchFamily="2" charset="-122"/>
              </a:rPr>
              <a:t>年</a:t>
            </a:r>
            <a:r>
              <a:rPr lang="en-US" altLang="zh-CN" sz="2000" dirty="0">
                <a:latin typeface="华文仿宋" panose="02010600040101010101" pitchFamily="2" charset="-122"/>
                <a:ea typeface="华文仿宋" panose="02010600040101010101" pitchFamily="2" charset="-122"/>
              </a:rPr>
              <a:t>1</a:t>
            </a:r>
            <a:r>
              <a:rPr lang="zh-CN" altLang="en-US" sz="2000" dirty="0">
                <a:latin typeface="华文仿宋" panose="02010600040101010101" pitchFamily="2" charset="-122"/>
                <a:ea typeface="华文仿宋" panose="02010600040101010101" pitchFamily="2" charset="-122"/>
              </a:rPr>
              <a:t>月</a:t>
            </a:r>
            <a:r>
              <a:rPr lang="en-US" altLang="zh-CN" sz="2000" dirty="0">
                <a:latin typeface="华文仿宋" panose="02010600040101010101" pitchFamily="2" charset="-122"/>
                <a:ea typeface="华文仿宋" panose="02010600040101010101" pitchFamily="2" charset="-122"/>
              </a:rPr>
              <a:t>24</a:t>
            </a:r>
            <a:r>
              <a:rPr lang="zh-CN" altLang="en-US" sz="2000" dirty="0">
                <a:latin typeface="华文仿宋" panose="02010600040101010101" pitchFamily="2" charset="-122"/>
                <a:ea typeface="华文仿宋" panose="02010600040101010101" pitchFamily="2" charset="-122"/>
              </a:rPr>
              <a:t>日，天津市南开区人民法院针对</a:t>
            </a:r>
            <a:r>
              <a:rPr lang="en-US" altLang="zh-CN" sz="2000" dirty="0">
                <a:latin typeface="华文仿宋" panose="02010600040101010101" pitchFamily="2" charset="-122"/>
                <a:ea typeface="华文仿宋" panose="02010600040101010101" pitchFamily="2" charset="-122"/>
              </a:rPr>
              <a:t>“</a:t>
            </a:r>
            <a:r>
              <a:rPr lang="zh-CN" altLang="en-US" sz="2000" dirty="0">
                <a:latin typeface="华文仿宋" panose="02010600040101010101" pitchFamily="2" charset="-122"/>
                <a:ea typeface="华文仿宋" panose="02010600040101010101" pitchFamily="2" charset="-122"/>
              </a:rPr>
              <a:t>郭立涛集资诈骗、诈骗</a:t>
            </a:r>
            <a:r>
              <a:rPr lang="en-US" altLang="zh-CN" sz="2000" dirty="0">
                <a:latin typeface="华文仿宋" panose="02010600040101010101" pitchFamily="2" charset="-122"/>
                <a:ea typeface="华文仿宋" panose="02010600040101010101" pitchFamily="2" charset="-122"/>
              </a:rPr>
              <a:t>”</a:t>
            </a:r>
            <a:r>
              <a:rPr lang="zh-CN" altLang="en-US" sz="2000" dirty="0">
                <a:latin typeface="华文仿宋" panose="02010600040101010101" pitchFamily="2" charset="-122"/>
                <a:ea typeface="华文仿宋" panose="02010600040101010101" pitchFamily="2" charset="-122"/>
              </a:rPr>
              <a:t>案审理终结。这是</a:t>
            </a:r>
            <a:r>
              <a:rPr lang="en-US" altLang="zh-CN" sz="2000" dirty="0">
                <a:latin typeface="华文仿宋" panose="02010600040101010101" pitchFamily="2" charset="-122"/>
                <a:ea typeface="华文仿宋" panose="02010600040101010101" pitchFamily="2" charset="-122"/>
              </a:rPr>
              <a:t>2018</a:t>
            </a:r>
            <a:r>
              <a:rPr lang="zh-CN" altLang="en-US" sz="2000" dirty="0">
                <a:latin typeface="华文仿宋" panose="02010600040101010101" pitchFamily="2" charset="-122"/>
                <a:ea typeface="华文仿宋" panose="02010600040101010101" pitchFamily="2" charset="-122"/>
              </a:rPr>
              <a:t>年首件关于</a:t>
            </a:r>
            <a:r>
              <a:rPr lang="en-US" altLang="zh-CN" sz="2000" dirty="0">
                <a:latin typeface="华文仿宋" panose="02010600040101010101" pitchFamily="2" charset="-122"/>
                <a:ea typeface="华文仿宋" panose="02010600040101010101" pitchFamily="2" charset="-122"/>
              </a:rPr>
              <a:t>“</a:t>
            </a:r>
            <a:r>
              <a:rPr lang="zh-CN" altLang="en-US" sz="2000" dirty="0">
                <a:latin typeface="华文仿宋" panose="02010600040101010101" pitchFamily="2" charset="-122"/>
                <a:ea typeface="华文仿宋" panose="02010600040101010101" pitchFamily="2" charset="-122"/>
              </a:rPr>
              <a:t>股权众筹</a:t>
            </a:r>
            <a:r>
              <a:rPr lang="en-US" altLang="zh-CN" sz="2000" dirty="0">
                <a:latin typeface="华文仿宋" panose="02010600040101010101" pitchFamily="2" charset="-122"/>
                <a:ea typeface="华文仿宋" panose="02010600040101010101" pitchFamily="2" charset="-122"/>
              </a:rPr>
              <a:t>”</a:t>
            </a:r>
            <a:r>
              <a:rPr lang="zh-CN" altLang="en-US" sz="2000" dirty="0">
                <a:latin typeface="华文仿宋" panose="02010600040101010101" pitchFamily="2" charset="-122"/>
                <a:ea typeface="华文仿宋" panose="02010600040101010101" pitchFamily="2" charset="-122"/>
              </a:rPr>
              <a:t>的刑事裁判案例。 </a:t>
            </a:r>
            <a:br>
              <a:rPr lang="zh-CN" altLang="en-US" sz="2000" dirty="0">
                <a:latin typeface="华文仿宋" panose="02010600040101010101" pitchFamily="2" charset="-122"/>
                <a:ea typeface="华文仿宋" panose="02010600040101010101" pitchFamily="2" charset="-122"/>
              </a:rPr>
            </a:br>
            <a:br>
              <a:rPr lang="zh-CN" altLang="en-US" sz="2000" dirty="0">
                <a:latin typeface="华文仿宋" panose="02010600040101010101" pitchFamily="2" charset="-122"/>
                <a:ea typeface="华文仿宋" panose="02010600040101010101" pitchFamily="2" charset="-122"/>
              </a:rPr>
            </a:br>
            <a:r>
              <a:rPr lang="zh-CN" altLang="en-US" sz="2000" dirty="0">
                <a:latin typeface="华文仿宋" panose="02010600040101010101" pitchFamily="2" charset="-122"/>
                <a:ea typeface="华文仿宋" panose="02010600040101010101" pitchFamily="2" charset="-122"/>
              </a:rPr>
              <a:t>    据悉，</a:t>
            </a:r>
            <a:r>
              <a:rPr lang="en-US" altLang="zh-CN" sz="2000" dirty="0">
                <a:latin typeface="华文仿宋" panose="02010600040101010101" pitchFamily="2" charset="-122"/>
                <a:ea typeface="华文仿宋" panose="02010600040101010101" pitchFamily="2" charset="-122"/>
              </a:rPr>
              <a:t>2015</a:t>
            </a:r>
            <a:r>
              <a:rPr lang="zh-CN" altLang="en-US" sz="2000" dirty="0">
                <a:latin typeface="华文仿宋" panose="02010600040101010101" pitchFamily="2" charset="-122"/>
                <a:ea typeface="华文仿宋" panose="02010600040101010101" pitchFamily="2" charset="-122"/>
              </a:rPr>
              <a:t>年</a:t>
            </a:r>
            <a:r>
              <a:rPr lang="en-US" altLang="zh-CN" sz="2000" dirty="0">
                <a:latin typeface="华文仿宋" panose="02010600040101010101" pitchFamily="2" charset="-122"/>
                <a:ea typeface="华文仿宋" panose="02010600040101010101" pitchFamily="2" charset="-122"/>
              </a:rPr>
              <a:t>4</a:t>
            </a:r>
            <a:r>
              <a:rPr lang="zh-CN" altLang="en-US" sz="2000" dirty="0">
                <a:latin typeface="华文仿宋" panose="02010600040101010101" pitchFamily="2" charset="-122"/>
                <a:ea typeface="华文仿宋" panose="02010600040101010101" pitchFamily="2" charset="-122"/>
              </a:rPr>
              <a:t>月至</a:t>
            </a:r>
            <a:r>
              <a:rPr lang="en-US" altLang="zh-CN" sz="2000" dirty="0">
                <a:latin typeface="华文仿宋" panose="02010600040101010101" pitchFamily="2" charset="-122"/>
                <a:ea typeface="华文仿宋" panose="02010600040101010101" pitchFamily="2" charset="-122"/>
              </a:rPr>
              <a:t>9</a:t>
            </a:r>
            <a:r>
              <a:rPr lang="zh-CN" altLang="en-US" sz="2000" dirty="0">
                <a:latin typeface="华文仿宋" panose="02010600040101010101" pitchFamily="2" charset="-122"/>
                <a:ea typeface="华文仿宋" panose="02010600040101010101" pitchFamily="2" charset="-122"/>
              </a:rPr>
              <a:t>月，被告人郭立涛在徐某的授意下以股权众筹形式对外宣传，以</a:t>
            </a:r>
            <a:r>
              <a:rPr lang="en-US" altLang="zh-CN" sz="2000" dirty="0">
                <a:latin typeface="华文仿宋" panose="02010600040101010101" pitchFamily="2" charset="-122"/>
                <a:ea typeface="华文仿宋" panose="02010600040101010101" pitchFamily="2" charset="-122"/>
              </a:rPr>
              <a:t>1</a:t>
            </a:r>
            <a:r>
              <a:rPr lang="zh-CN" altLang="en-US" sz="2000" dirty="0">
                <a:latin typeface="华文仿宋" panose="02010600040101010101" pitchFamily="2" charset="-122"/>
                <a:ea typeface="华文仿宋" panose="02010600040101010101" pitchFamily="2" charset="-122"/>
              </a:rPr>
              <a:t>万元为投资起点上不封顶，以年化收益</a:t>
            </a:r>
            <a:r>
              <a:rPr lang="en-US" altLang="zh-CN" sz="2000" dirty="0">
                <a:latin typeface="华文仿宋" panose="02010600040101010101" pitchFamily="2" charset="-122"/>
                <a:ea typeface="华文仿宋" panose="02010600040101010101" pitchFamily="2" charset="-122"/>
              </a:rPr>
              <a:t>20%-24%</a:t>
            </a:r>
            <a:r>
              <a:rPr lang="zh-CN" altLang="en-US" sz="2000" dirty="0">
                <a:latin typeface="华文仿宋" panose="02010600040101010101" pitchFamily="2" charset="-122"/>
                <a:ea typeface="华文仿宋" panose="02010600040101010101" pitchFamily="2" charset="-122"/>
              </a:rPr>
              <a:t>为标准，以</a:t>
            </a:r>
            <a:r>
              <a:rPr lang="en-US" altLang="zh-CN" sz="2000" dirty="0">
                <a:latin typeface="华文仿宋" panose="02010600040101010101" pitchFamily="2" charset="-122"/>
                <a:ea typeface="华文仿宋" panose="02010600040101010101" pitchFamily="2" charset="-122"/>
              </a:rPr>
              <a:t>6</a:t>
            </a:r>
            <a:r>
              <a:rPr lang="zh-CN" altLang="en-US" sz="2000" dirty="0">
                <a:latin typeface="华文仿宋" panose="02010600040101010101" pitchFamily="2" charset="-122"/>
                <a:ea typeface="华文仿宋" panose="02010600040101010101" pitchFamily="2" charset="-122"/>
              </a:rPr>
              <a:t>个月、</a:t>
            </a:r>
            <a:r>
              <a:rPr lang="en-US" altLang="zh-CN" sz="2000" dirty="0">
                <a:latin typeface="华文仿宋" panose="02010600040101010101" pitchFamily="2" charset="-122"/>
                <a:ea typeface="华文仿宋" panose="02010600040101010101" pitchFamily="2" charset="-122"/>
              </a:rPr>
              <a:t>12</a:t>
            </a:r>
            <a:r>
              <a:rPr lang="zh-CN" altLang="en-US" sz="2000" dirty="0">
                <a:latin typeface="华文仿宋" panose="02010600040101010101" pitchFamily="2" charset="-122"/>
                <a:ea typeface="华文仿宋" panose="02010600040101010101" pitchFamily="2" charset="-122"/>
              </a:rPr>
              <a:t>个月等为周期，与集资参与人签订</a:t>
            </a:r>
            <a:r>
              <a:rPr lang="en-US" altLang="zh-CN" sz="2000" dirty="0">
                <a:latin typeface="华文仿宋" panose="02010600040101010101" pitchFamily="2" charset="-122"/>
                <a:ea typeface="华文仿宋" panose="02010600040101010101" pitchFamily="2" charset="-122"/>
              </a:rPr>
              <a:t>《</a:t>
            </a:r>
            <a:r>
              <a:rPr lang="zh-CN" altLang="en-US" sz="2000" dirty="0">
                <a:latin typeface="华文仿宋" panose="02010600040101010101" pitchFamily="2" charset="-122"/>
                <a:ea typeface="华文仿宋" panose="02010600040101010101" pitchFamily="2" charset="-122"/>
              </a:rPr>
              <a:t>上海雅鉴互联网金融信息服务有限公司（股权众筹）合同书</a:t>
            </a:r>
            <a:r>
              <a:rPr lang="en-US" altLang="zh-CN" sz="2000" dirty="0">
                <a:latin typeface="华文仿宋" panose="02010600040101010101" pitchFamily="2" charset="-122"/>
                <a:ea typeface="华文仿宋" panose="02010600040101010101" pitchFamily="2" charset="-122"/>
              </a:rPr>
              <a:t>》</a:t>
            </a:r>
            <a:r>
              <a:rPr lang="zh-CN" altLang="en-US" sz="2000" dirty="0">
                <a:latin typeface="华文仿宋" panose="02010600040101010101" pitchFamily="2" charset="-122"/>
                <a:ea typeface="华文仿宋" panose="02010600040101010101" pitchFamily="2" charset="-122"/>
              </a:rPr>
              <a:t>，非法吸揽社会公众存款。 </a:t>
            </a:r>
            <a:br>
              <a:rPr lang="zh-CN" altLang="en-US" sz="2000" dirty="0">
                <a:latin typeface="华文仿宋" panose="02010600040101010101" pitchFamily="2" charset="-122"/>
                <a:ea typeface="华文仿宋" panose="02010600040101010101" pitchFamily="2" charset="-122"/>
              </a:rPr>
            </a:br>
            <a:br>
              <a:rPr lang="zh-CN" altLang="en-US" sz="2000" dirty="0">
                <a:latin typeface="华文仿宋" panose="02010600040101010101" pitchFamily="2" charset="-122"/>
                <a:ea typeface="华文仿宋" panose="02010600040101010101" pitchFamily="2" charset="-122"/>
              </a:rPr>
            </a:br>
            <a:r>
              <a:rPr lang="zh-CN" altLang="en-US" sz="2000" dirty="0">
                <a:latin typeface="华文仿宋" panose="02010600040101010101" pitchFamily="2" charset="-122"/>
                <a:ea typeface="华文仿宋" panose="02010600040101010101" pitchFamily="2" charset="-122"/>
              </a:rPr>
              <a:t>    天津市南开区人民法院认为，被告人郭立涛以非法占有为目的，使用诈骗方法非法集资，骗取涉案集资参与人共计</a:t>
            </a:r>
            <a:r>
              <a:rPr lang="en-US" altLang="zh-CN" sz="2000" dirty="0">
                <a:latin typeface="华文仿宋" panose="02010600040101010101" pitchFamily="2" charset="-122"/>
                <a:ea typeface="华文仿宋" panose="02010600040101010101" pitchFamily="2" charset="-122"/>
              </a:rPr>
              <a:t>1345</a:t>
            </a:r>
            <a:r>
              <a:rPr lang="zh-CN" altLang="en-US" sz="2000" dirty="0">
                <a:latin typeface="华文仿宋" panose="02010600040101010101" pitchFamily="2" charset="-122"/>
                <a:ea typeface="华文仿宋" panose="02010600040101010101" pitchFamily="2" charset="-122"/>
              </a:rPr>
              <a:t>万余元，造成经济损失共计</a:t>
            </a:r>
            <a:r>
              <a:rPr lang="en-US" altLang="zh-CN" sz="2000" dirty="0">
                <a:latin typeface="华文仿宋" panose="02010600040101010101" pitchFamily="2" charset="-122"/>
                <a:ea typeface="华文仿宋" panose="02010600040101010101" pitchFamily="2" charset="-122"/>
              </a:rPr>
              <a:t>1268.779</a:t>
            </a:r>
            <a:r>
              <a:rPr lang="zh-CN" altLang="en-US" sz="2000" dirty="0">
                <a:latin typeface="华文仿宋" panose="02010600040101010101" pitchFamily="2" charset="-122"/>
                <a:ea typeface="华文仿宋" panose="02010600040101010101" pitchFamily="2" charset="-122"/>
              </a:rPr>
              <a:t>万元，属数额特别巨大，其行为依法构成集资诈骗罪。同时，被告人郭立涛虚构事实，骗取</a:t>
            </a:r>
            <a:r>
              <a:rPr lang="en-US" altLang="zh-CN" sz="2000" dirty="0">
                <a:latin typeface="华文仿宋" panose="02010600040101010101" pitchFamily="2" charset="-122"/>
                <a:ea typeface="华文仿宋" panose="02010600040101010101" pitchFamily="2" charset="-122"/>
              </a:rPr>
              <a:t>16</a:t>
            </a:r>
            <a:r>
              <a:rPr lang="zh-CN" altLang="en-US" sz="2000" dirty="0">
                <a:latin typeface="华文仿宋" panose="02010600040101010101" pitchFamily="2" charset="-122"/>
                <a:ea typeface="华文仿宋" panose="02010600040101010101" pitchFamily="2" charset="-122"/>
              </a:rPr>
              <a:t>名被害人钱款共计</a:t>
            </a:r>
            <a:r>
              <a:rPr lang="en-US" altLang="zh-CN" sz="2000" dirty="0">
                <a:latin typeface="华文仿宋" panose="02010600040101010101" pitchFamily="2" charset="-122"/>
                <a:ea typeface="华文仿宋" panose="02010600040101010101" pitchFamily="2" charset="-122"/>
              </a:rPr>
              <a:t>33.4</a:t>
            </a:r>
            <a:r>
              <a:rPr lang="zh-CN" altLang="en-US" sz="2000" dirty="0">
                <a:latin typeface="华文仿宋" panose="02010600040101010101" pitchFamily="2" charset="-122"/>
                <a:ea typeface="华文仿宋" panose="02010600040101010101" pitchFamily="2" charset="-122"/>
              </a:rPr>
              <a:t>万元，属数额巨大，其行为依法构成诈骗罪。上述两罪均应追究刑事责任，并实行数罪并罚。</a:t>
            </a:r>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7523271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1653363" y="365760"/>
            <a:ext cx="9367203" cy="1188720"/>
          </a:xfrm>
          <a:prstGeom prst="rect">
            <a:avLst/>
          </a:prstGeom>
        </p:spPr>
        <p:txBody>
          <a:bodyPr vert="horz" lIns="91440" tIns="45720" rIns="91440" bIns="45720" rtlCol="0" anchor="ctr">
            <a:normAutofit/>
          </a:bodyPr>
          <a:lstStyle/>
          <a:p>
            <a:pPr marL="0" marR="0" lvl="0" indent="0" fontAlgn="auto">
              <a:lnSpc>
                <a:spcPct val="90000"/>
              </a:lnSpc>
              <a:spcBef>
                <a:spcPct val="0"/>
              </a:spcBef>
              <a:spcAft>
                <a:spcPts val="600"/>
              </a:spcAft>
              <a:buClrTx/>
              <a:buSzTx/>
              <a:tabLst/>
              <a:defRPr/>
            </a:pPr>
            <a:r>
              <a:rPr kumimoji="0" lang="zh-CN" altLang="en-US" sz="4400" b="0" i="0" u="none" strike="noStrike" kern="1200" cap="none" spc="0" normalizeH="0" baseline="0" noProof="0" dirty="0">
                <a:ln>
                  <a:noFill/>
                </a:ln>
                <a:solidFill>
                  <a:schemeClr val="tx1"/>
                </a:solidFill>
                <a:effectLst/>
                <a:uLnTx/>
                <a:uFillTx/>
                <a:latin typeface="+mj-lt"/>
                <a:ea typeface="+mj-ea"/>
                <a:cs typeface="+mj-cs"/>
              </a:rPr>
              <a:t>第一节、 众筹平台风险分析</a:t>
            </a:r>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文本框 2"/>
          <p:cNvSpPr txBox="1"/>
          <p:nvPr/>
        </p:nvSpPr>
        <p:spPr>
          <a:xfrm>
            <a:off x="689548" y="1920240"/>
            <a:ext cx="11017769" cy="4297680"/>
          </a:xfrm>
          <a:prstGeom prst="rect">
            <a:avLst/>
          </a:prstGeom>
        </p:spPr>
        <p:txBody>
          <a:bodyPr vert="horz" lIns="91440" tIns="45720" rIns="91440" bIns="45720" rtlCol="0" anchor="t">
            <a:normAutofit fontScale="92500"/>
          </a:bodyPr>
          <a:lstStyle/>
          <a:p>
            <a:pPr marR="0" lvl="0" fontAlgn="auto">
              <a:lnSpc>
                <a:spcPct val="150000"/>
              </a:lnSpc>
              <a:spcBef>
                <a:spcPts val="0"/>
              </a:spcBef>
              <a:spcAft>
                <a:spcPts val="600"/>
              </a:spcAft>
              <a:buClrTx/>
              <a:buSzTx/>
              <a:tabLst/>
              <a:defRPr/>
            </a:pPr>
            <a:r>
              <a:rPr kumimoji="0" lang="en-US" altLang="zh-CN" sz="2400" b="0" i="0" u="none" strike="noStrike" cap="none" spc="0" normalizeH="0" baseline="0" noProof="0" dirty="0">
                <a:ln>
                  <a:noFill/>
                </a:ln>
                <a:effectLst/>
                <a:uLnTx/>
                <a:uFillTx/>
              </a:rPr>
              <a:t>1</a:t>
            </a:r>
            <a:r>
              <a:rPr kumimoji="0" lang="zh-CN" altLang="en-US" sz="2400" b="0" i="0" u="none" strike="noStrike" cap="none" spc="0" normalizeH="0" baseline="0" noProof="0" dirty="0">
                <a:ln>
                  <a:noFill/>
                </a:ln>
                <a:effectLst/>
                <a:uLnTx/>
                <a:uFillTx/>
              </a:rPr>
              <a:t>、信用风险</a:t>
            </a:r>
          </a:p>
          <a:p>
            <a:pPr marR="0" lvl="0" fontAlgn="auto">
              <a:lnSpc>
                <a:spcPct val="150000"/>
              </a:lnSpc>
              <a:spcBef>
                <a:spcPts val="0"/>
              </a:spcBef>
              <a:spcAft>
                <a:spcPts val="600"/>
              </a:spcAft>
              <a:buClrTx/>
              <a:buSzTx/>
              <a:tabLst/>
              <a:defRPr/>
            </a:pPr>
            <a:r>
              <a:rPr kumimoji="0" lang="en-US" altLang="zh-CN" sz="2400" b="1" i="0" u="none" strike="noStrike" cap="none" spc="0" normalizeH="0" baseline="0" noProof="0" dirty="0">
                <a:ln>
                  <a:noFill/>
                </a:ln>
                <a:effectLst/>
                <a:uLnTx/>
                <a:uFillTx/>
              </a:rPr>
              <a:t>    </a:t>
            </a:r>
            <a:r>
              <a:rPr kumimoji="0" lang="zh-CN" altLang="en-US" sz="2400" b="1" i="0" u="none" strike="noStrike" cap="none" spc="0" normalizeH="0" baseline="0" noProof="0" dirty="0">
                <a:ln>
                  <a:noFill/>
                </a:ln>
                <a:effectLst/>
                <a:uLnTx/>
                <a:uFillTx/>
              </a:rPr>
              <a:t>众筹面临的信用风险主要来自虚假信息风险和资金托管风险两方面。</a:t>
            </a:r>
          </a:p>
          <a:p>
            <a:pPr marR="0" lvl="0" fontAlgn="auto">
              <a:lnSpc>
                <a:spcPct val="150000"/>
              </a:lnSpc>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zh-CN" altLang="en-US" sz="2400" b="0" i="0" u="none" strike="noStrike" cap="none" spc="0" normalizeH="0" baseline="0" noProof="0" dirty="0">
                <a:ln>
                  <a:noFill/>
                </a:ln>
                <a:effectLst/>
                <a:uLnTx/>
                <a:uFillTx/>
              </a:rPr>
              <a:t>虚假信息风险主要是指众筹平台对项目发起者的资格社会</a:t>
            </a:r>
            <a:r>
              <a:rPr lang="zh-CN" altLang="en-US" sz="2400" dirty="0"/>
              <a:t>审核</a:t>
            </a:r>
            <a:r>
              <a:rPr kumimoji="0" lang="zh-CN" altLang="en-US" sz="2400" b="0" i="0" u="none" strike="noStrike" cap="none" spc="0" normalizeH="0" baseline="0" noProof="0" dirty="0">
                <a:ln>
                  <a:noFill/>
                </a:ln>
                <a:effectLst/>
                <a:uLnTx/>
                <a:uFillTx/>
              </a:rPr>
              <a:t>不够全面，出现项目发起者在资金募集成功后不能兑现承诺的状况。其产生的根源还在于我国缺乏健全的信用体系。</a:t>
            </a:r>
          </a:p>
          <a:p>
            <a:pPr marR="0" lvl="0" fontAlgn="auto">
              <a:lnSpc>
                <a:spcPct val="150000"/>
              </a:lnSpc>
              <a:spcBef>
                <a:spcPts val="0"/>
              </a:spcBef>
              <a:spcAft>
                <a:spcPts val="600"/>
              </a:spcAft>
              <a:buClrTx/>
              <a:buSzTx/>
              <a:tabLst/>
              <a:defRPr/>
            </a:pPr>
            <a:r>
              <a:rPr kumimoji="0" lang="en-US" altLang="zh-CN" sz="2400" b="0" i="0" u="none" strike="noStrike" cap="none" spc="0" normalizeH="0" baseline="0" noProof="0" dirty="0">
                <a:ln>
                  <a:noFill/>
                </a:ln>
                <a:effectLst/>
                <a:uLnTx/>
                <a:uFillTx/>
              </a:rPr>
              <a:t>    </a:t>
            </a:r>
            <a:r>
              <a:rPr kumimoji="0" lang="zh-CN" altLang="en-US" sz="2400" b="0" i="0" u="none" strike="noStrike" cap="none" spc="0" normalizeH="0" baseline="0" noProof="0" dirty="0">
                <a:ln>
                  <a:noFill/>
                </a:ln>
                <a:effectLst/>
                <a:uLnTx/>
                <a:uFillTx/>
              </a:rPr>
              <a:t>由于在融资过程中，众筹平台实际上在其中充当支付中介的角色，资金募集与融资方获得资金存在时间差，再加上不够完善的监管制度，整个资金流转过程没有资金托管部门监管，如果众筹平台出现信用危机，投资者的损失难以追回。</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4380" y="1026795"/>
            <a:ext cx="10523095" cy="4387996"/>
          </a:xfrm>
          <a:prstGeom prst="rect">
            <a:avLst/>
          </a:prstGeom>
          <a:noFill/>
        </p:spPr>
        <p:txBody>
          <a:bodyPr wrap="square" rtlCol="0" anchor="t">
            <a:spAutoFit/>
          </a:bodyPr>
          <a:lstStyle/>
          <a:p>
            <a:pPr>
              <a:lnSpc>
                <a:spcPct val="140000"/>
              </a:lnSpc>
            </a:pPr>
            <a:r>
              <a:rPr lang="en-US" altLang="zh-CN" sz="2800" dirty="0">
                <a:solidFill>
                  <a:srgbClr val="FF0000"/>
                </a:solidFill>
                <a:latin typeface="黑体" panose="02010609060101010101" pitchFamily="49" charset="-122"/>
                <a:ea typeface="黑体" panose="02010609060101010101" pitchFamily="49" charset="-122"/>
                <a:sym typeface="+mn-ea"/>
              </a:rPr>
              <a:t>2</a:t>
            </a:r>
            <a:r>
              <a:rPr lang="zh-CN" altLang="zh-CN" sz="2800" dirty="0">
                <a:solidFill>
                  <a:srgbClr val="FF0000"/>
                </a:solidFill>
                <a:latin typeface="黑体" panose="02010609060101010101" pitchFamily="49" charset="-122"/>
                <a:ea typeface="黑体" panose="02010609060101010101" pitchFamily="49" charset="-122"/>
                <a:sym typeface="+mn-ea"/>
              </a:rPr>
              <a:t>、法律风险</a:t>
            </a:r>
          </a:p>
          <a:p>
            <a:pPr marL="0" marR="0" lvl="0" indent="0" algn="l" defTabSz="914400" rtl="0" eaLnBrk="1" fontAlgn="auto" latinLnBrk="0" hangingPunct="1">
              <a:lnSpc>
                <a:spcPct val="170000"/>
              </a:lnSpc>
              <a:spcBef>
                <a:spcPts val="0"/>
              </a:spcBef>
              <a:spcAft>
                <a:spcPts val="0"/>
              </a:spcAft>
              <a:buClrTx/>
              <a:buSzTx/>
              <a:buFont typeface="Wingdings" panose="05000000000000000000" pitchFamily="2" charset="2"/>
              <a:buNone/>
              <a:tabLst/>
              <a:defRPr/>
            </a:pPr>
            <a:r>
              <a:rPr lang="en-US" altLang="zh-CN" sz="2400" dirty="0">
                <a:solidFill>
                  <a:prstClr val="black"/>
                </a:solidFill>
                <a:latin typeface="宋体" panose="02010600030101010101" pitchFamily="2" charset="-122"/>
                <a:ea typeface="等线" panose="02010600030101010101" pitchFamily="2" charset="-122"/>
                <a:sym typeface="+mn-ea"/>
              </a:rPr>
              <a:t>    </a:t>
            </a:r>
            <a:r>
              <a:rPr kumimoji="0" lang="zh-CN" altLang="zh-CN" sz="2400" b="0" i="0" u="none" strike="noStrike" kern="1200" cap="none" spc="0" normalizeH="0" baseline="0" noProof="0" dirty="0">
                <a:ln>
                  <a:noFill/>
                </a:ln>
                <a:solidFill>
                  <a:prstClr val="black"/>
                </a:solidFill>
                <a:effectLst/>
                <a:uLnTx/>
                <a:uFillTx/>
                <a:latin typeface="宋体" panose="02010600030101010101" pitchFamily="2" charset="-122"/>
                <a:ea typeface="等线" panose="02010600030101010101" pitchFamily="2" charset="-122"/>
                <a:cs typeface="+mn-cs"/>
                <a:sym typeface="+mn-ea"/>
              </a:rPr>
              <a:t>根据《关于取缔非法金融机构和非法金融业务活动中有关问题的通知》规定，</a:t>
            </a:r>
            <a:r>
              <a:rPr kumimoji="0" lang="zh-CN" altLang="zh-CN" sz="2400" b="1" i="0" u="none" strike="noStrike" kern="1200" cap="none" spc="0" normalizeH="0" baseline="0" noProof="0" dirty="0">
                <a:ln>
                  <a:noFill/>
                </a:ln>
                <a:solidFill>
                  <a:prstClr val="black"/>
                </a:solidFill>
                <a:effectLst/>
                <a:uLnTx/>
                <a:uFillTx/>
                <a:latin typeface="宋体" panose="02010600030101010101" pitchFamily="2" charset="-122"/>
                <a:ea typeface="等线" panose="02010600030101010101" pitchFamily="2" charset="-122"/>
                <a:cs typeface="+mn-cs"/>
                <a:sym typeface="+mn-ea"/>
              </a:rPr>
              <a:t>非法集资是指单位或者个人未依照法定程序经有关部门批准，以发行股票、债券、彩票、投资基金证券或者其他债权凭证的方式向社会公众筹集资金，并承诺在一定期限内以货币、实物以及其他方式向出资人还本付息或给予回报的行为。</a:t>
            </a:r>
          </a:p>
          <a:p>
            <a:pPr marL="0" marR="0" lvl="0" indent="0" algn="l" defTabSz="914400" rtl="0" eaLnBrk="1" fontAlgn="auto" latinLnBrk="0" hangingPunct="1">
              <a:lnSpc>
                <a:spcPct val="17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Arc 10">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 name="文本框 1"/>
          <p:cNvSpPr txBox="1"/>
          <p:nvPr/>
        </p:nvSpPr>
        <p:spPr>
          <a:xfrm>
            <a:off x="838199" y="899410"/>
            <a:ext cx="10929079" cy="5277553"/>
          </a:xfrm>
          <a:prstGeom prst="rect">
            <a:avLst/>
          </a:prstGeom>
        </p:spPr>
        <p:txBody>
          <a:bodyPr vert="horz" lIns="91440" tIns="45720" rIns="91440" bIns="45720" rtlCol="0">
            <a:normAutofit/>
          </a:bodyPr>
          <a:lstStyle/>
          <a:p>
            <a:pPr marR="0" lvl="0" fontAlgn="auto">
              <a:spcBef>
                <a:spcPts val="0"/>
              </a:spcBef>
              <a:spcAft>
                <a:spcPts val="600"/>
              </a:spcAft>
              <a:buClrTx/>
              <a:buSzTx/>
              <a:tabLst/>
              <a:defRPr/>
            </a:pPr>
            <a:r>
              <a:rPr kumimoji="0" lang="en-US" altLang="zh-CN" sz="3200" b="0" i="0" u="none" strike="noStrike" cap="none" spc="0" normalizeH="0" baseline="0" noProof="0" dirty="0">
                <a:ln>
                  <a:noFill/>
                </a:ln>
                <a:effectLst/>
                <a:uLnTx/>
                <a:uFillTx/>
                <a:sym typeface="+mn-ea"/>
              </a:rPr>
              <a:t>    </a:t>
            </a:r>
            <a:r>
              <a:rPr kumimoji="0" lang="zh-CN" altLang="en-US" sz="3200" b="1" i="0" u="none" strike="noStrike" cap="none" spc="0" normalizeH="0" baseline="0" noProof="0" dirty="0">
                <a:ln>
                  <a:noFill/>
                </a:ln>
                <a:effectLst/>
                <a:uLnTx/>
                <a:uFillTx/>
                <a:latin typeface="仿宋" panose="02010609060101010101" pitchFamily="49" charset="-122"/>
                <a:ea typeface="仿宋" panose="02010609060101010101" pitchFamily="49" charset="-122"/>
                <a:sym typeface="+mn-ea"/>
              </a:rPr>
              <a:t>与涉嫌非法集资的非议形影相伴</a:t>
            </a:r>
            <a:r>
              <a:rPr kumimoji="0" lang="zh-CN" altLang="en-US" sz="3200" b="0" i="0" u="none" strike="noStrike" cap="none" spc="0" normalizeH="0" baseline="0" noProof="0" dirty="0">
                <a:ln>
                  <a:noFill/>
                </a:ln>
                <a:effectLst/>
                <a:uLnTx/>
                <a:uFillTx/>
                <a:latin typeface="仿宋" panose="02010609060101010101" pitchFamily="49" charset="-122"/>
                <a:ea typeface="仿宋" panose="02010609060101010101" pitchFamily="49" charset="-122"/>
                <a:sym typeface="+mn-ea"/>
              </a:rPr>
              <a:t>，美微传媒即因涉嫌非法集资而被证监会紧急叫停。由于众筹是以互联网方式吸引投资人参与，其目标人群通常具有不特定性，这一点恰恰是立法机关及司法机关在认定非法集资过程中非常关注的要素。</a:t>
            </a:r>
          </a:p>
          <a:p>
            <a:pPr marR="0" lvl="0" fontAlgn="auto">
              <a:spcBef>
                <a:spcPts val="0"/>
              </a:spcBef>
              <a:spcAft>
                <a:spcPts val="600"/>
              </a:spcAft>
              <a:buClrTx/>
              <a:buSzTx/>
              <a:tabLst/>
              <a:defRPr/>
            </a:pPr>
            <a:r>
              <a:rPr kumimoji="0" lang="en-US" altLang="zh-CN" sz="3200" b="0" i="0" u="none" strike="noStrike" cap="none" spc="0" normalizeH="0" baseline="0" noProof="0" dirty="0">
                <a:ln>
                  <a:noFill/>
                </a:ln>
                <a:effectLst/>
                <a:uLnTx/>
                <a:uFillTx/>
                <a:latin typeface="仿宋" panose="02010609060101010101" pitchFamily="49" charset="-122"/>
                <a:ea typeface="仿宋" panose="02010609060101010101" pitchFamily="49" charset="-122"/>
                <a:sym typeface="+mn-ea"/>
              </a:rPr>
              <a:t>    </a:t>
            </a:r>
            <a:r>
              <a:rPr kumimoji="0" lang="zh-CN" altLang="en-US" sz="3200" b="0" i="0" u="none" strike="noStrike" cap="none" spc="0" normalizeH="0" baseline="0" noProof="0" dirty="0">
                <a:ln>
                  <a:noFill/>
                </a:ln>
                <a:effectLst/>
                <a:uLnTx/>
                <a:uFillTx/>
                <a:latin typeface="仿宋" panose="02010609060101010101" pitchFamily="49" charset="-122"/>
                <a:ea typeface="仿宋" panose="02010609060101010101" pitchFamily="49" charset="-122"/>
                <a:sym typeface="+mn-ea"/>
              </a:rPr>
              <a:t>网络环境的开放性特征，使得互联网金融产品一旦上线，客观上可能被任何能够上网的社会公众所知悉。网上的融资信息披露，是否应当被认定为“向社会公开宣传”，存有很大争议。而众筹融资的重要表现形式是在一定期限内向支持者提供实物、股权或资金回报，这一点在形式上也与非法吸收公众存款的特征近似。</a:t>
            </a:r>
          </a:p>
          <a:p>
            <a:pPr marL="0" marR="0" lvl="0" indent="-228600" fontAlgn="auto">
              <a:lnSpc>
                <a:spcPct val="90000"/>
              </a:lnSpc>
              <a:spcBef>
                <a:spcPts val="0"/>
              </a:spcBef>
              <a:spcAft>
                <a:spcPts val="600"/>
              </a:spcAft>
              <a:buClrTx/>
              <a:buSzTx/>
              <a:buFont typeface="Arial" panose="020B0604020202020204" pitchFamily="34" charset="0"/>
              <a:buChar char="•"/>
              <a:tabLst/>
              <a:defRPr/>
            </a:pPr>
            <a:endParaRPr kumimoji="0" lang="en-US" altLang="zh-CN" b="0" i="0" u="none" strike="noStrike" cap="none" spc="0" normalizeH="0" baseline="0" noProof="0" dirty="0">
              <a:ln>
                <a:noFill/>
              </a:ln>
              <a:effectLst/>
              <a:uLnTx/>
              <a:uFillTx/>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 name="Rectangle 75">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911" name="TextBox 7"/>
          <p:cNvSpPr txBox="1"/>
          <p:nvPr/>
        </p:nvSpPr>
        <p:spPr>
          <a:xfrm>
            <a:off x="643466" y="1439056"/>
            <a:ext cx="11408625" cy="4737907"/>
          </a:xfrm>
          <a:prstGeom prst="rect">
            <a:avLst/>
          </a:prstGeom>
        </p:spPr>
        <p:txBody>
          <a:bodyPr vert="horz" lIns="91440" tIns="45720" rIns="91440" bIns="45720" rtlCol="0">
            <a:normAutofit fontScale="92500" lnSpcReduction="10000"/>
          </a:bodyPr>
          <a:lstStyle/>
          <a:p>
            <a:pPr marR="0" lvl="0" fontAlgn="auto">
              <a:lnSpc>
                <a:spcPct val="150000"/>
              </a:lnSpc>
              <a:spcBef>
                <a:spcPts val="0"/>
              </a:spcBef>
              <a:spcAft>
                <a:spcPts val="600"/>
              </a:spcAft>
              <a:buClrTx/>
              <a:buSzTx/>
              <a:tabLst/>
              <a:defRPr/>
            </a:pPr>
            <a:r>
              <a:rPr kumimoji="0" lang="en-US" altLang="zh-CN" sz="3200" b="0" i="0" u="none" strike="noStrike" cap="none" spc="0" normalizeH="0" baseline="0" noProof="0" dirty="0">
                <a:ln>
                  <a:noFill/>
                </a:ln>
                <a:effectLst/>
                <a:uLnTx/>
                <a:uFillTx/>
              </a:rPr>
              <a:t>   </a:t>
            </a:r>
            <a:r>
              <a:rPr kumimoji="0" lang="zh-CN" altLang="en-US" sz="3200" b="1" i="0" u="none" strike="noStrike" cap="none" spc="0" normalizeH="0" baseline="0" noProof="0" dirty="0">
                <a:ln>
                  <a:noFill/>
                </a:ln>
                <a:effectLst/>
                <a:uLnTx/>
                <a:uFillTx/>
              </a:rPr>
              <a:t>擅自发行证券</a:t>
            </a:r>
            <a:r>
              <a:rPr kumimoji="0" lang="zh-CN" altLang="en-US" sz="3200" b="0" i="0" u="none" strike="noStrike" cap="none" spc="0" normalizeH="0" baseline="0" noProof="0" dirty="0">
                <a:ln>
                  <a:noFill/>
                </a:ln>
                <a:effectLst/>
                <a:uLnTx/>
                <a:uFillTx/>
              </a:rPr>
              <a:t>（即擅自发行股票、公司、企业债券）的风险是众筹平台所面临的另一种法律风险，擅自发行证券是非法集资的另一种体现形式</a:t>
            </a:r>
          </a:p>
          <a:p>
            <a:pPr marR="0" lvl="0" fontAlgn="auto">
              <a:lnSpc>
                <a:spcPct val="150000"/>
              </a:lnSpc>
              <a:spcBef>
                <a:spcPts val="0"/>
              </a:spcBef>
              <a:spcAft>
                <a:spcPts val="600"/>
              </a:spcAft>
              <a:buClrTx/>
              <a:buSzTx/>
              <a:tabLst/>
              <a:defRPr/>
            </a:pPr>
            <a:r>
              <a:rPr kumimoji="0" lang="en-US" altLang="zh-CN" sz="3200" b="0" i="0" u="none" strike="noStrike" cap="none" spc="0" normalizeH="0" baseline="0" noProof="0" dirty="0">
                <a:ln>
                  <a:noFill/>
                </a:ln>
                <a:effectLst/>
                <a:uLnTx/>
                <a:uFillTx/>
              </a:rPr>
              <a:t>   </a:t>
            </a:r>
            <a:r>
              <a:rPr kumimoji="0" lang="zh-CN" altLang="en-US" sz="3200" b="0" i="0" u="none" strike="noStrike" cap="none" spc="0" normalizeH="0" baseline="0" noProof="0" dirty="0">
                <a:ln>
                  <a:noFill/>
                </a:ln>
                <a:effectLst/>
                <a:uLnTx/>
                <a:uFillTx/>
              </a:rPr>
              <a:t>构成该罪的客观方面是未经批准、变相发行或超过人数限制，其中“向社会不特定对象发行、以转让股权等方式变相发行股票或者公司、企业债券”的自由裁量空间较大，如果扩大解释，股权众筹的融资方式很可能涉嫌擅自发行证券罪</a:t>
            </a:r>
          </a:p>
          <a:p>
            <a:pPr marL="0" marR="0" lvl="0" indent="-228600" fontAlgn="auto">
              <a:lnSpc>
                <a:spcPct val="90000"/>
              </a:lnSpc>
              <a:spcBef>
                <a:spcPts val="0"/>
              </a:spcBef>
              <a:spcAft>
                <a:spcPts val="600"/>
              </a:spcAft>
              <a:buClrTx/>
              <a:buSzTx/>
              <a:buFont typeface="Arial" panose="020B0604020202020204" pitchFamily="34" charset="0"/>
              <a:buChar char="•"/>
              <a:tabLst/>
              <a:defRPr/>
            </a:pPr>
            <a:endParaRPr kumimoji="0" lang="en-US" altLang="zh-CN" sz="2000" b="0" i="0" u="none" strike="noStrike" cap="none" spc="0" normalizeH="0" baseline="0" noProof="0" dirty="0">
              <a:ln>
                <a:noFill/>
              </a:ln>
              <a:effectLst/>
              <a:uLnTx/>
              <a:uFillTx/>
            </a:endParaRPr>
          </a:p>
          <a:p>
            <a:pPr marL="0" marR="0" lvl="0" indent="-228600" fontAlgn="auto">
              <a:lnSpc>
                <a:spcPct val="90000"/>
              </a:lnSpc>
              <a:spcBef>
                <a:spcPts val="0"/>
              </a:spcBef>
              <a:spcAft>
                <a:spcPts val="600"/>
              </a:spcAft>
              <a:buClrTx/>
              <a:buSzTx/>
              <a:buFont typeface="Arial" panose="020B0604020202020204" pitchFamily="34" charset="0"/>
              <a:buChar char="•"/>
              <a:tabLst/>
              <a:defRPr/>
            </a:pPr>
            <a:endParaRPr kumimoji="0" lang="en-US" altLang="zh-CN" sz="2000" b="0" i="0" u="none" strike="noStrike" cap="none" spc="0" normalizeH="0" baseline="0" noProof="0" dirty="0">
              <a:ln>
                <a:noFill/>
              </a:ln>
              <a:effectLst/>
              <a:uLnTx/>
              <a:uFillTx/>
            </a:endParaRPr>
          </a:p>
          <a:p>
            <a:pPr marL="0" marR="0" lvl="0" indent="-228600" fontAlgn="auto">
              <a:lnSpc>
                <a:spcPct val="90000"/>
              </a:lnSpc>
              <a:spcBef>
                <a:spcPts val="0"/>
              </a:spcBef>
              <a:spcAft>
                <a:spcPts val="600"/>
              </a:spcAft>
              <a:buClrTx/>
              <a:buSzTx/>
              <a:buFont typeface="Arial" panose="020B0604020202020204" pitchFamily="34" charset="0"/>
              <a:buChar char="•"/>
              <a:tabLst/>
              <a:defRPr/>
            </a:pPr>
            <a:endParaRPr kumimoji="0" lang="en-US" altLang="zh-CN" sz="2000" b="0" i="0" u="none" strike="noStrike" cap="none" spc="0" normalizeH="0" baseline="0" noProof="0" dirty="0">
              <a:ln>
                <a:noFill/>
              </a:ln>
              <a:effectLst/>
              <a:uLnTx/>
              <a:uFillTx/>
            </a:endParaRPr>
          </a:p>
        </p:txBody>
      </p:sp>
      <p:sp>
        <p:nvSpPr>
          <p:cNvPr id="78" name="Rectangle 77">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Isosceles Triangle 79">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Isosceles Triangle 81">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4" name="Rectangle 8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3247</Words>
  <Application>Microsoft Office PowerPoint</Application>
  <PresentationFormat>宽屏</PresentationFormat>
  <Paragraphs>77</Paragraphs>
  <Slides>20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等线</vt:lpstr>
      <vt:lpstr>等线 Light</vt:lpstr>
      <vt:lpstr>仿宋</vt:lpstr>
      <vt:lpstr>黑体</vt:lpstr>
      <vt:lpstr>华文仿宋</vt:lpstr>
      <vt:lpstr>宋体</vt:lpstr>
      <vt:lpstr>Arial</vt:lpstr>
      <vt:lpstr>Calibri</vt:lpstr>
      <vt:lpstr>Wingdings</vt:lpstr>
      <vt:lpstr>Office 主题​​</vt:lpstr>
      <vt:lpstr>第八章 众筹监管</vt:lpstr>
      <vt:lpstr>案例导入</vt:lpstr>
      <vt:lpstr>案例导入</vt:lpstr>
      <vt:lpstr>案例导入</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第八章 众筹监管</dc:title>
  <dc:creator>mx3642</dc:creator>
  <cp:lastModifiedBy>mx3642</cp:lastModifiedBy>
  <cp:revision>4</cp:revision>
  <dcterms:created xsi:type="dcterms:W3CDTF">2020-05-29T00:50:39Z</dcterms:created>
  <dcterms:modified xsi:type="dcterms:W3CDTF">2020-06-06T06:50:46Z</dcterms:modified>
</cp:coreProperties>
</file>