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5" r:id="rId2"/>
    <p:sldId id="276" r:id="rId3"/>
    <p:sldId id="284" r:id="rId4"/>
    <p:sldId id="306" r:id="rId5"/>
    <p:sldId id="285" r:id="rId6"/>
    <p:sldId id="286" r:id="rId7"/>
    <p:sldId id="287" r:id="rId8"/>
    <p:sldId id="288" r:id="rId9"/>
    <p:sldId id="296" r:id="rId10"/>
    <p:sldId id="289" r:id="rId11"/>
    <p:sldId id="290" r:id="rId12"/>
    <p:sldId id="291" r:id="rId13"/>
    <p:sldId id="292" r:id="rId14"/>
    <p:sldId id="293" r:id="rId15"/>
    <p:sldId id="294" r:id="rId16"/>
    <p:sldId id="302" r:id="rId17"/>
    <p:sldId id="297" r:id="rId18"/>
    <p:sldId id="295" r:id="rId19"/>
    <p:sldId id="303" r:id="rId20"/>
    <p:sldId id="304"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68" d="100"/>
          <a:sy n="68" d="100"/>
        </p:scale>
        <p:origin x="7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CD3B7C-F504-480D-9B19-01A10A55485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2D7F674-0718-4CE6-A4F6-713C1878A4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9B6EDE2-B8CD-4F3C-A445-B8CADF974F4D}"/>
              </a:ext>
            </a:extLst>
          </p:cNvPr>
          <p:cNvSpPr>
            <a:spLocks noGrp="1"/>
          </p:cNvSpPr>
          <p:nvPr>
            <p:ph type="dt" sz="half" idx="10"/>
          </p:nvPr>
        </p:nvSpPr>
        <p:spPr/>
        <p:txBody>
          <a:bodyPr/>
          <a:lstStyle/>
          <a:p>
            <a:fld id="{A9238DAB-541B-48B2-8923-AB715AD23B1C}"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8B39782B-1A70-4ED7-B943-222EAB42BD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C54F5B-CE4D-497E-BB8B-886384885CAB}"/>
              </a:ext>
            </a:extLst>
          </p:cNvPr>
          <p:cNvSpPr>
            <a:spLocks noGrp="1"/>
          </p:cNvSpPr>
          <p:nvPr>
            <p:ph type="sldNum" sz="quarter" idx="12"/>
          </p:nvPr>
        </p:nvSpPr>
        <p:spPr/>
        <p:txBody>
          <a:body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227296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677B52-54D2-4A61-A9C0-4738C2E2CB4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1B7D67F-DBF5-40F0-997D-198ADFEC09E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B6D274F-5152-47BC-946A-2D75B234B32F}"/>
              </a:ext>
            </a:extLst>
          </p:cNvPr>
          <p:cNvSpPr>
            <a:spLocks noGrp="1"/>
          </p:cNvSpPr>
          <p:nvPr>
            <p:ph type="dt" sz="half" idx="10"/>
          </p:nvPr>
        </p:nvSpPr>
        <p:spPr/>
        <p:txBody>
          <a:bodyPr/>
          <a:lstStyle/>
          <a:p>
            <a:fld id="{A9238DAB-541B-48B2-8923-AB715AD23B1C}"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C2EFB34B-B3B0-4ECF-8C8F-2FFDA92DA29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6AB3EA6-AC85-4425-833A-E7872C142204}"/>
              </a:ext>
            </a:extLst>
          </p:cNvPr>
          <p:cNvSpPr>
            <a:spLocks noGrp="1"/>
          </p:cNvSpPr>
          <p:nvPr>
            <p:ph type="sldNum" sz="quarter" idx="12"/>
          </p:nvPr>
        </p:nvSpPr>
        <p:spPr/>
        <p:txBody>
          <a:body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3781630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E5913BD-E98E-4599-89A2-FDBD017702D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93A17E4-36D6-4242-A2BA-B3FF01EF60D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775D788-673F-4504-B4F3-1F95934AFBA2}"/>
              </a:ext>
            </a:extLst>
          </p:cNvPr>
          <p:cNvSpPr>
            <a:spLocks noGrp="1"/>
          </p:cNvSpPr>
          <p:nvPr>
            <p:ph type="dt" sz="half" idx="10"/>
          </p:nvPr>
        </p:nvSpPr>
        <p:spPr/>
        <p:txBody>
          <a:bodyPr/>
          <a:lstStyle/>
          <a:p>
            <a:fld id="{A9238DAB-541B-48B2-8923-AB715AD23B1C}"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98694B0E-9C00-4A9A-A6FE-58819807FB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C4C6FD5-FE4F-41FF-9901-3AF5EF8E0ECE}"/>
              </a:ext>
            </a:extLst>
          </p:cNvPr>
          <p:cNvSpPr>
            <a:spLocks noGrp="1"/>
          </p:cNvSpPr>
          <p:nvPr>
            <p:ph type="sldNum" sz="quarter" idx="12"/>
          </p:nvPr>
        </p:nvSpPr>
        <p:spPr/>
        <p:txBody>
          <a:body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1482727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D4F386-C67B-4504-9657-B996A743703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DF7C06-3D05-4FD2-80F4-ECEE2C6D344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947CA8D-007E-4FCF-B335-B8D592B2F894}"/>
              </a:ext>
            </a:extLst>
          </p:cNvPr>
          <p:cNvSpPr>
            <a:spLocks noGrp="1"/>
          </p:cNvSpPr>
          <p:nvPr>
            <p:ph type="dt" sz="half" idx="10"/>
          </p:nvPr>
        </p:nvSpPr>
        <p:spPr/>
        <p:txBody>
          <a:bodyPr/>
          <a:lstStyle/>
          <a:p>
            <a:fld id="{A9238DAB-541B-48B2-8923-AB715AD23B1C}"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E47C45B1-91F4-4695-9190-FC84D8E0B38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B994AEF-65C3-402D-91D0-1D9369F994FD}"/>
              </a:ext>
            </a:extLst>
          </p:cNvPr>
          <p:cNvSpPr>
            <a:spLocks noGrp="1"/>
          </p:cNvSpPr>
          <p:nvPr>
            <p:ph type="sldNum" sz="quarter" idx="12"/>
          </p:nvPr>
        </p:nvSpPr>
        <p:spPr/>
        <p:txBody>
          <a:body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2539905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05A197-B50C-42C0-BEB3-E7F3D7397DD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29780E5-3909-40B1-929D-FADF83072F9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4285068-C36C-459A-8BF0-2B1BFEDEC8F3}"/>
              </a:ext>
            </a:extLst>
          </p:cNvPr>
          <p:cNvSpPr>
            <a:spLocks noGrp="1"/>
          </p:cNvSpPr>
          <p:nvPr>
            <p:ph type="dt" sz="half" idx="10"/>
          </p:nvPr>
        </p:nvSpPr>
        <p:spPr/>
        <p:txBody>
          <a:bodyPr/>
          <a:lstStyle/>
          <a:p>
            <a:fld id="{A9238DAB-541B-48B2-8923-AB715AD23B1C}"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F6DC30A8-BDA2-4C08-BF25-50DCC4F386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636A49A-EBDD-4F4D-A714-FF63FC274DFA}"/>
              </a:ext>
            </a:extLst>
          </p:cNvPr>
          <p:cNvSpPr>
            <a:spLocks noGrp="1"/>
          </p:cNvSpPr>
          <p:nvPr>
            <p:ph type="sldNum" sz="quarter" idx="12"/>
          </p:nvPr>
        </p:nvSpPr>
        <p:spPr/>
        <p:txBody>
          <a:body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1294432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7E2A11-8807-48AC-9171-8A034280959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ADF32AF-41C3-4891-AE91-9597DB2A5F2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AD11F737-ED74-46A5-817C-FC518A8C044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5976810-8704-4B71-85D6-7B79498A0AAF}"/>
              </a:ext>
            </a:extLst>
          </p:cNvPr>
          <p:cNvSpPr>
            <a:spLocks noGrp="1"/>
          </p:cNvSpPr>
          <p:nvPr>
            <p:ph type="dt" sz="half" idx="10"/>
          </p:nvPr>
        </p:nvSpPr>
        <p:spPr/>
        <p:txBody>
          <a:bodyPr/>
          <a:lstStyle/>
          <a:p>
            <a:fld id="{A9238DAB-541B-48B2-8923-AB715AD23B1C}"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14604057-B762-4BF3-A727-FE50BB75153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71EBDD1-4498-4E7F-AF80-E62C6E8C2E8A}"/>
              </a:ext>
            </a:extLst>
          </p:cNvPr>
          <p:cNvSpPr>
            <a:spLocks noGrp="1"/>
          </p:cNvSpPr>
          <p:nvPr>
            <p:ph type="sldNum" sz="quarter" idx="12"/>
          </p:nvPr>
        </p:nvSpPr>
        <p:spPr/>
        <p:txBody>
          <a:body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3247626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FE93DF-5158-4213-99C5-B5B4C994AE3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4176479-A3A7-4DD1-9214-679CC65C9E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8F9DC98-6D01-43C6-B15E-3BC058B5ED42}"/>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2B3863C-0031-41A9-8E16-CCA1B637E5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6BF13CF-C2EC-4B02-9830-5AC7BEF6F99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8E7A2A3D-BD58-4185-8EFE-DF47F47D6282}"/>
              </a:ext>
            </a:extLst>
          </p:cNvPr>
          <p:cNvSpPr>
            <a:spLocks noGrp="1"/>
          </p:cNvSpPr>
          <p:nvPr>
            <p:ph type="dt" sz="half" idx="10"/>
          </p:nvPr>
        </p:nvSpPr>
        <p:spPr/>
        <p:txBody>
          <a:bodyPr/>
          <a:lstStyle/>
          <a:p>
            <a:fld id="{A9238DAB-541B-48B2-8923-AB715AD23B1C}" type="datetimeFigureOut">
              <a:rPr lang="zh-CN" altLang="en-US" smtClean="0"/>
              <a:t>2020/6/6</a:t>
            </a:fld>
            <a:endParaRPr lang="zh-CN" altLang="en-US"/>
          </a:p>
        </p:txBody>
      </p:sp>
      <p:sp>
        <p:nvSpPr>
          <p:cNvPr id="8" name="页脚占位符 7">
            <a:extLst>
              <a:ext uri="{FF2B5EF4-FFF2-40B4-BE49-F238E27FC236}">
                <a16:creationId xmlns:a16="http://schemas.microsoft.com/office/drawing/2014/main" id="{BDD8105D-D4B4-4D8F-A9E0-0D9895EDE2F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DBCC309-5576-41D6-8EA9-B61DF498632D}"/>
              </a:ext>
            </a:extLst>
          </p:cNvPr>
          <p:cNvSpPr>
            <a:spLocks noGrp="1"/>
          </p:cNvSpPr>
          <p:nvPr>
            <p:ph type="sldNum" sz="quarter" idx="12"/>
          </p:nvPr>
        </p:nvSpPr>
        <p:spPr/>
        <p:txBody>
          <a:body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1164062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49EA4C-9B1B-4660-BE4F-AED9E15C91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B1AA8BE-1DEB-4E6C-851D-E6F4C8741767}"/>
              </a:ext>
            </a:extLst>
          </p:cNvPr>
          <p:cNvSpPr>
            <a:spLocks noGrp="1"/>
          </p:cNvSpPr>
          <p:nvPr>
            <p:ph type="dt" sz="half" idx="10"/>
          </p:nvPr>
        </p:nvSpPr>
        <p:spPr/>
        <p:txBody>
          <a:bodyPr/>
          <a:lstStyle/>
          <a:p>
            <a:fld id="{A9238DAB-541B-48B2-8923-AB715AD23B1C}" type="datetimeFigureOut">
              <a:rPr lang="zh-CN" altLang="en-US" smtClean="0"/>
              <a:t>2020/6/6</a:t>
            </a:fld>
            <a:endParaRPr lang="zh-CN" altLang="en-US"/>
          </a:p>
        </p:txBody>
      </p:sp>
      <p:sp>
        <p:nvSpPr>
          <p:cNvPr id="4" name="页脚占位符 3">
            <a:extLst>
              <a:ext uri="{FF2B5EF4-FFF2-40B4-BE49-F238E27FC236}">
                <a16:creationId xmlns:a16="http://schemas.microsoft.com/office/drawing/2014/main" id="{9080B28F-CE85-4F0F-AF92-9E5809E6158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EF01214-3E09-47B6-B9DC-F4395388B9EC}"/>
              </a:ext>
            </a:extLst>
          </p:cNvPr>
          <p:cNvSpPr>
            <a:spLocks noGrp="1"/>
          </p:cNvSpPr>
          <p:nvPr>
            <p:ph type="sldNum" sz="quarter" idx="12"/>
          </p:nvPr>
        </p:nvSpPr>
        <p:spPr/>
        <p:txBody>
          <a:body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23643156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9C55EC1-A480-4E3D-ABCB-BBFE267BADA2}"/>
              </a:ext>
            </a:extLst>
          </p:cNvPr>
          <p:cNvSpPr>
            <a:spLocks noGrp="1"/>
          </p:cNvSpPr>
          <p:nvPr>
            <p:ph type="dt" sz="half" idx="10"/>
          </p:nvPr>
        </p:nvSpPr>
        <p:spPr/>
        <p:txBody>
          <a:bodyPr/>
          <a:lstStyle/>
          <a:p>
            <a:fld id="{A9238DAB-541B-48B2-8923-AB715AD23B1C}" type="datetimeFigureOut">
              <a:rPr lang="zh-CN" altLang="en-US" smtClean="0"/>
              <a:t>2020/6/6</a:t>
            </a:fld>
            <a:endParaRPr lang="zh-CN" altLang="en-US"/>
          </a:p>
        </p:txBody>
      </p:sp>
      <p:sp>
        <p:nvSpPr>
          <p:cNvPr id="3" name="页脚占位符 2">
            <a:extLst>
              <a:ext uri="{FF2B5EF4-FFF2-40B4-BE49-F238E27FC236}">
                <a16:creationId xmlns:a16="http://schemas.microsoft.com/office/drawing/2014/main" id="{09DEF869-766D-4AEC-AF0F-2AC7678C08E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E576021-1ED3-4FF3-B961-1DFBC28C859D}"/>
              </a:ext>
            </a:extLst>
          </p:cNvPr>
          <p:cNvSpPr>
            <a:spLocks noGrp="1"/>
          </p:cNvSpPr>
          <p:nvPr>
            <p:ph type="sldNum" sz="quarter" idx="12"/>
          </p:nvPr>
        </p:nvSpPr>
        <p:spPr/>
        <p:txBody>
          <a:body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3259445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86D3C2-A582-4F99-AB70-A87F1DC41AD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8489CB2-0548-402F-BB1D-AB345F09AE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A1C0A15-593F-400C-B428-C85BDD02B4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66928F4-69F4-4025-B1BA-0F0BBA28EBF4}"/>
              </a:ext>
            </a:extLst>
          </p:cNvPr>
          <p:cNvSpPr>
            <a:spLocks noGrp="1"/>
          </p:cNvSpPr>
          <p:nvPr>
            <p:ph type="dt" sz="half" idx="10"/>
          </p:nvPr>
        </p:nvSpPr>
        <p:spPr/>
        <p:txBody>
          <a:bodyPr/>
          <a:lstStyle/>
          <a:p>
            <a:fld id="{A9238DAB-541B-48B2-8923-AB715AD23B1C}"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C4CD6D80-6D5C-4353-B2A8-AE075F5568E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EC067D6-AAB4-44C0-9A84-09E0A6AC8343}"/>
              </a:ext>
            </a:extLst>
          </p:cNvPr>
          <p:cNvSpPr>
            <a:spLocks noGrp="1"/>
          </p:cNvSpPr>
          <p:nvPr>
            <p:ph type="sldNum" sz="quarter" idx="12"/>
          </p:nvPr>
        </p:nvSpPr>
        <p:spPr/>
        <p:txBody>
          <a:body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3148657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91DE00-13C3-4ECD-AB1B-32A899DBC95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938346B-C473-4AD0-AED8-F64FE1A192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8544949-B485-4C63-91F3-85963A96CF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A2CA480-09F6-41E5-AD6B-D3104F6B77C7}"/>
              </a:ext>
            </a:extLst>
          </p:cNvPr>
          <p:cNvSpPr>
            <a:spLocks noGrp="1"/>
          </p:cNvSpPr>
          <p:nvPr>
            <p:ph type="dt" sz="half" idx="10"/>
          </p:nvPr>
        </p:nvSpPr>
        <p:spPr/>
        <p:txBody>
          <a:bodyPr/>
          <a:lstStyle/>
          <a:p>
            <a:fld id="{A9238DAB-541B-48B2-8923-AB715AD23B1C}"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5C4654D5-E6E7-4D9D-9584-50A98089796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C4B6059-3551-4003-88FF-9D40F0D0773A}"/>
              </a:ext>
            </a:extLst>
          </p:cNvPr>
          <p:cNvSpPr>
            <a:spLocks noGrp="1"/>
          </p:cNvSpPr>
          <p:nvPr>
            <p:ph type="sldNum" sz="quarter" idx="12"/>
          </p:nvPr>
        </p:nvSpPr>
        <p:spPr/>
        <p:txBody>
          <a:body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1340607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63BBE7E-BC55-4D3E-B513-EAB9413502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F7BF23C-375D-47EA-A5C9-5DE4CCEC38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2B6A634-4FEF-4720-AFB1-9DB4F8C4B7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38DAB-541B-48B2-8923-AB715AD23B1C}"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CE20045F-2B43-4662-BAC9-539C7354D8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EA15E72-2A8D-4477-9CA8-8092F37BDA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6CCF8D-7859-47C8-BB5C-47637AFA5EB9}" type="slidenum">
              <a:rPr lang="zh-CN" altLang="en-US" smtClean="0"/>
              <a:t>‹#›</a:t>
            </a:fld>
            <a:endParaRPr lang="zh-CN" altLang="en-US"/>
          </a:p>
        </p:txBody>
      </p:sp>
    </p:spTree>
    <p:extLst>
      <p:ext uri="{BB962C8B-B14F-4D97-AF65-F5344CB8AC3E}">
        <p14:creationId xmlns:p14="http://schemas.microsoft.com/office/powerpoint/2010/main" val="38796527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8">
            <a:extLst>
              <a:ext uri="{FF2B5EF4-FFF2-40B4-BE49-F238E27FC236}">
                <a16:creationId xmlns:a16="http://schemas.microsoft.com/office/drawing/2014/main" id="{84860832-27F3-4D30-9288-7521D249151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0" name="Freeform 5">
              <a:extLst>
                <a:ext uri="{FF2B5EF4-FFF2-40B4-BE49-F238E27FC236}">
                  <a16:creationId xmlns:a16="http://schemas.microsoft.com/office/drawing/2014/main" id="{6DAAD4DA-AA9F-4A4D-AD0B-0FB2286B3D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2" name="Freeform 6">
              <a:extLst>
                <a:ext uri="{FF2B5EF4-FFF2-40B4-BE49-F238E27FC236}">
                  <a16:creationId xmlns:a16="http://schemas.microsoft.com/office/drawing/2014/main" id="{A4F5EC98-FDFD-4158-9C16-CD770B1F2A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7">
              <a:extLst>
                <a:ext uri="{FF2B5EF4-FFF2-40B4-BE49-F238E27FC236}">
                  <a16:creationId xmlns:a16="http://schemas.microsoft.com/office/drawing/2014/main" id="{26D1C0DA-68C2-40A2-BCCA-D14FB5EF2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3" name="Freeform 8">
              <a:extLst>
                <a:ext uri="{FF2B5EF4-FFF2-40B4-BE49-F238E27FC236}">
                  <a16:creationId xmlns:a16="http://schemas.microsoft.com/office/drawing/2014/main" id="{1B67FFD7-72F1-4435-9C33-DFFE87F9C8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4" name="Freeform 9">
              <a:extLst>
                <a:ext uri="{FF2B5EF4-FFF2-40B4-BE49-F238E27FC236}">
                  <a16:creationId xmlns:a16="http://schemas.microsoft.com/office/drawing/2014/main" id="{15CE66C6-629F-44D9-A0BC-D2F4E7AF5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10">
              <a:extLst>
                <a:ext uri="{FF2B5EF4-FFF2-40B4-BE49-F238E27FC236}">
                  <a16:creationId xmlns:a16="http://schemas.microsoft.com/office/drawing/2014/main" id="{FEAAAFC3-1B1C-4F1C-AC4E-ED0ACA4AE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1">
              <a:extLst>
                <a:ext uri="{FF2B5EF4-FFF2-40B4-BE49-F238E27FC236}">
                  <a16:creationId xmlns:a16="http://schemas.microsoft.com/office/drawing/2014/main" id="{E2C81DA9-A0C9-4C54-A2F0-A3EC14F2B8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2">
              <a:extLst>
                <a:ext uri="{FF2B5EF4-FFF2-40B4-BE49-F238E27FC236}">
                  <a16:creationId xmlns:a16="http://schemas.microsoft.com/office/drawing/2014/main" id="{B7EA41DD-7957-42FB-BD48-E502F81F6C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3">
              <a:extLst>
                <a:ext uri="{FF2B5EF4-FFF2-40B4-BE49-F238E27FC236}">
                  <a16:creationId xmlns:a16="http://schemas.microsoft.com/office/drawing/2014/main" id="{E33D6F3E-9CCB-4053-B8C1-5260829C80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4">
              <a:extLst>
                <a:ext uri="{FF2B5EF4-FFF2-40B4-BE49-F238E27FC236}">
                  <a16:creationId xmlns:a16="http://schemas.microsoft.com/office/drawing/2014/main" id="{D533B393-4D8F-4FB8-AA9D-BA218F4435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accent1">
                  <a:alpha val="13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4" name="Freeform 15">
              <a:extLst>
                <a:ext uri="{FF2B5EF4-FFF2-40B4-BE49-F238E27FC236}">
                  <a16:creationId xmlns:a16="http://schemas.microsoft.com/office/drawing/2014/main" id="{433765B0-52BC-4442-BC45-8EDFBF5933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accent1">
                  <a:alpha val="12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6">
              <a:extLst>
                <a:ext uri="{FF2B5EF4-FFF2-40B4-BE49-F238E27FC236}">
                  <a16:creationId xmlns:a16="http://schemas.microsoft.com/office/drawing/2014/main" id="{B911B231-DD22-4BC7-A325-2B6831481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accent1">
                  <a:alpha val="13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7">
              <a:extLst>
                <a:ext uri="{FF2B5EF4-FFF2-40B4-BE49-F238E27FC236}">
                  <a16:creationId xmlns:a16="http://schemas.microsoft.com/office/drawing/2014/main" id="{800DA13B-507D-4901-AF60-F99485FC1B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accent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8">
              <a:extLst>
                <a:ext uri="{FF2B5EF4-FFF2-40B4-BE49-F238E27FC236}">
                  <a16:creationId xmlns:a16="http://schemas.microsoft.com/office/drawing/2014/main" id="{DAB727E1-099C-4F62-9ED1-46CD895C64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accent1">
                  <a:alpha val="12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9">
              <a:extLst>
                <a:ext uri="{FF2B5EF4-FFF2-40B4-BE49-F238E27FC236}">
                  <a16:creationId xmlns:a16="http://schemas.microsoft.com/office/drawing/2014/main" id="{4D1E585E-A63F-42DE-BF5F-B0B390B298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0">
              <a:extLst>
                <a:ext uri="{FF2B5EF4-FFF2-40B4-BE49-F238E27FC236}">
                  <a16:creationId xmlns:a16="http://schemas.microsoft.com/office/drawing/2014/main" id="{D8FCC810-4482-4E43-9102-2B87386E71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accent1">
                  <a:alpha val="12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6" name="Freeform 21">
              <a:extLst>
                <a:ext uri="{FF2B5EF4-FFF2-40B4-BE49-F238E27FC236}">
                  <a16:creationId xmlns:a16="http://schemas.microsoft.com/office/drawing/2014/main" id="{EC977192-4383-4D76-8DB3-B93ADD7397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accent1">
                  <a:alpha val="12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7" name="Freeform 22">
              <a:extLst>
                <a:ext uri="{FF2B5EF4-FFF2-40B4-BE49-F238E27FC236}">
                  <a16:creationId xmlns:a16="http://schemas.microsoft.com/office/drawing/2014/main" id="{09DCD44A-4779-4898-862E-A220810CA8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accent1">
                  <a:alpha val="11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3">
              <a:extLst>
                <a:ext uri="{FF2B5EF4-FFF2-40B4-BE49-F238E27FC236}">
                  <a16:creationId xmlns:a16="http://schemas.microsoft.com/office/drawing/2014/main" id="{F7516DF1-08D6-4FF0-A1A1-95A260F1D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accent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4">
              <a:extLst>
                <a:ext uri="{FF2B5EF4-FFF2-40B4-BE49-F238E27FC236}">
                  <a16:creationId xmlns:a16="http://schemas.microsoft.com/office/drawing/2014/main" id="{F74092EA-F950-4DF2-8646-60F26E8115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5">
              <a:extLst>
                <a:ext uri="{FF2B5EF4-FFF2-40B4-BE49-F238E27FC236}">
                  <a16:creationId xmlns:a16="http://schemas.microsoft.com/office/drawing/2014/main" id="{09A3177B-1E64-4081-B8C6-3D7C8786D6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4" name="标题 1">
            <a:extLst>
              <a:ext uri="{FF2B5EF4-FFF2-40B4-BE49-F238E27FC236}">
                <a16:creationId xmlns:a16="http://schemas.microsoft.com/office/drawing/2014/main" id="{ED52153D-4000-4890-ADCC-7677DD557C0B}"/>
              </a:ext>
            </a:extLst>
          </p:cNvPr>
          <p:cNvSpPr>
            <a:spLocks noGrp="1"/>
          </p:cNvSpPr>
          <p:nvPr>
            <p:ph idx="1"/>
          </p:nvPr>
        </p:nvSpPr>
        <p:spPr>
          <a:xfrm>
            <a:off x="2028824" y="1446594"/>
            <a:ext cx="8798719" cy="3895344"/>
          </a:xfrm>
        </p:spPr>
        <p:txBody>
          <a:bodyPr anchor="ctr">
            <a:normAutofit/>
          </a:bodyPr>
          <a:lstStyle/>
          <a:p>
            <a:pPr marL="0" indent="0">
              <a:buNone/>
            </a:pPr>
            <a:endParaRPr lang="en-US" altLang="zh-CN" sz="2200" b="1" dirty="0"/>
          </a:p>
          <a:p>
            <a:pPr marL="0" indent="0">
              <a:buNone/>
            </a:pPr>
            <a:r>
              <a:rPr lang="zh-CN" altLang="zh-CN" sz="4400" b="1" dirty="0"/>
              <a:t>第四节、股权众筹的法律监管</a:t>
            </a:r>
            <a:br>
              <a:rPr lang="zh-CN" altLang="zh-CN" sz="4400" dirty="0"/>
            </a:br>
            <a:endParaRPr lang="zh-CN" altLang="en-US" sz="4400" dirty="0"/>
          </a:p>
        </p:txBody>
      </p:sp>
    </p:spTree>
    <p:extLst>
      <p:ext uri="{BB962C8B-B14F-4D97-AF65-F5344CB8AC3E}">
        <p14:creationId xmlns:p14="http://schemas.microsoft.com/office/powerpoint/2010/main" val="3637673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400184C1-857C-465D-8BD7-1EAAD21E8096}"/>
              </a:ext>
            </a:extLst>
          </p:cNvPr>
          <p:cNvPicPr>
            <a:picLocks noChangeAspect="1"/>
          </p:cNvPicPr>
          <p:nvPr/>
        </p:nvPicPr>
        <p:blipFill rotWithShape="1">
          <a:blip r:embed="rId2">
            <a:alphaModFix amt="12000"/>
            <a:extLst>
              <a:ext uri="{BEBA8EAE-BF5A-486C-A8C5-ECC9F3942E4B}">
                <a14:imgProps xmlns:a14="http://schemas.microsoft.com/office/drawing/2010/main">
                  <a14:imgLayer r:embed="rId3">
                    <a14:imgEffect>
                      <a14:sharpenSoften amount="-10000"/>
                    </a14:imgEffect>
                    <a14:imgEffect>
                      <a14:saturation sat="400000"/>
                    </a14:imgEffect>
                    <a14:imgEffect>
                      <a14:brightnessContrast contrast="-15000"/>
                    </a14:imgEffect>
                  </a14:imgLayer>
                </a14:imgProps>
              </a:ext>
            </a:extLst>
          </a:blip>
          <a:srcRect r="6587"/>
          <a:stretch/>
        </p:blipFill>
        <p:spPr>
          <a:xfrm>
            <a:off x="292197" y="2477890"/>
            <a:ext cx="7058306" cy="4080254"/>
          </a:xfrm>
          <a:prstGeom prst="rect">
            <a:avLst/>
          </a:prstGeom>
        </p:spPr>
      </p:pic>
      <p:sp>
        <p:nvSpPr>
          <p:cNvPr id="21" name="Rectangle 17">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3C3E54">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C92DC552-CE49-46AA-A21D-C3CD5EB6991B}"/>
              </a:ext>
            </a:extLst>
          </p:cNvPr>
          <p:cNvSpPr>
            <a:spLocks noGrp="1"/>
          </p:cNvSpPr>
          <p:nvPr>
            <p:ph type="title"/>
          </p:nvPr>
        </p:nvSpPr>
        <p:spPr>
          <a:xfrm>
            <a:off x="524256" y="491260"/>
            <a:ext cx="6594189" cy="1625210"/>
          </a:xfrm>
        </p:spPr>
        <p:txBody>
          <a:bodyPr>
            <a:normAutofit/>
          </a:bodyPr>
          <a:lstStyle/>
          <a:p>
            <a:r>
              <a:rPr lang="en-US" altLang="zh-CN">
                <a:solidFill>
                  <a:srgbClr val="FFFFFF"/>
                </a:solidFill>
              </a:rPr>
              <a:t>JOBS</a:t>
            </a:r>
            <a:r>
              <a:rPr lang="zh-CN" altLang="en-US">
                <a:solidFill>
                  <a:srgbClr val="FFFFFF"/>
                </a:solidFill>
              </a:rPr>
              <a:t>法案内容（</a:t>
            </a:r>
            <a:r>
              <a:rPr lang="en-US" altLang="zh-CN">
                <a:solidFill>
                  <a:srgbClr val="FFFFFF"/>
                </a:solidFill>
              </a:rPr>
              <a:t>2012</a:t>
            </a:r>
            <a:r>
              <a:rPr lang="zh-CN" altLang="en-US">
                <a:solidFill>
                  <a:srgbClr val="FFFFFF"/>
                </a:solidFill>
              </a:rPr>
              <a:t>年</a:t>
            </a:r>
            <a:r>
              <a:rPr lang="en-US" altLang="zh-CN">
                <a:solidFill>
                  <a:srgbClr val="FFFFFF"/>
                </a:solidFill>
              </a:rPr>
              <a:t>4</a:t>
            </a:r>
            <a:r>
              <a:rPr lang="zh-CN" altLang="en-US">
                <a:solidFill>
                  <a:srgbClr val="FFFFFF"/>
                </a:solidFill>
              </a:rPr>
              <a:t>月</a:t>
            </a:r>
            <a:r>
              <a:rPr lang="en-US" altLang="zh-CN">
                <a:solidFill>
                  <a:srgbClr val="FFFFFF"/>
                </a:solidFill>
              </a:rPr>
              <a:t>5</a:t>
            </a:r>
            <a:r>
              <a:rPr lang="zh-CN" altLang="en-US">
                <a:solidFill>
                  <a:srgbClr val="FFFFFF"/>
                </a:solidFill>
              </a:rPr>
              <a:t>日）</a:t>
            </a:r>
          </a:p>
        </p:txBody>
      </p:sp>
      <p:sp>
        <p:nvSpPr>
          <p:cNvPr id="20" name="Rectangle 19">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内容占位符 2">
            <a:extLst>
              <a:ext uri="{FF2B5EF4-FFF2-40B4-BE49-F238E27FC236}">
                <a16:creationId xmlns:a16="http://schemas.microsoft.com/office/drawing/2014/main" id="{C0ADDFD2-AB2B-47C8-9A3B-3BA773B27A88}"/>
              </a:ext>
            </a:extLst>
          </p:cNvPr>
          <p:cNvSpPr>
            <a:spLocks noGrp="1"/>
          </p:cNvSpPr>
          <p:nvPr>
            <p:ph idx="1"/>
          </p:nvPr>
        </p:nvSpPr>
        <p:spPr>
          <a:xfrm>
            <a:off x="8029319" y="917725"/>
            <a:ext cx="3424739" cy="4852362"/>
          </a:xfrm>
        </p:spPr>
        <p:txBody>
          <a:bodyPr anchor="ctr">
            <a:normAutofit/>
          </a:bodyPr>
          <a:lstStyle/>
          <a:p>
            <a:pPr marL="0" indent="0">
              <a:buNone/>
            </a:pPr>
            <a:r>
              <a:rPr lang="en-US" altLang="zh-CN" sz="3200" b="1" dirty="0">
                <a:solidFill>
                  <a:srgbClr val="FFFFFF"/>
                </a:solidFill>
                <a:latin typeface="华文仿宋" panose="02010600040101010101" pitchFamily="2" charset="-122"/>
                <a:ea typeface="华文仿宋" panose="02010600040101010101" pitchFamily="2" charset="-122"/>
              </a:rPr>
              <a:t>JOBS</a:t>
            </a:r>
            <a:r>
              <a:rPr lang="zh-CN" altLang="zh-CN" sz="3200" b="1" dirty="0">
                <a:solidFill>
                  <a:srgbClr val="FFFFFF"/>
                </a:solidFill>
                <a:latin typeface="华文仿宋" panose="02010600040101010101" pitchFamily="2" charset="-122"/>
                <a:ea typeface="华文仿宋" panose="02010600040101010101" pitchFamily="2" charset="-122"/>
              </a:rPr>
              <a:t>法案中涉及股权众筹的内容主要是第三部分</a:t>
            </a:r>
            <a:r>
              <a:rPr lang="en-US" altLang="zh-CN" sz="3200" b="1" dirty="0">
                <a:solidFill>
                  <a:srgbClr val="FFFFFF"/>
                </a:solidFill>
                <a:latin typeface="华文仿宋" panose="02010600040101010101" pitchFamily="2" charset="-122"/>
                <a:ea typeface="华文仿宋" panose="02010600040101010101" pitchFamily="2" charset="-122"/>
              </a:rPr>
              <a:t>“</a:t>
            </a:r>
            <a:r>
              <a:rPr lang="zh-CN" altLang="zh-CN" sz="3200" b="1" dirty="0">
                <a:solidFill>
                  <a:srgbClr val="FFFFFF"/>
                </a:solidFill>
                <a:latin typeface="华文仿宋" panose="02010600040101010101" pitchFamily="2" charset="-122"/>
                <a:ea typeface="华文仿宋" panose="02010600040101010101" pitchFamily="2" charset="-122"/>
              </a:rPr>
              <a:t>公众集资</a:t>
            </a:r>
            <a:r>
              <a:rPr lang="en-US" altLang="zh-CN" sz="3200" b="1" dirty="0">
                <a:solidFill>
                  <a:srgbClr val="FFFFFF"/>
                </a:solidFill>
                <a:latin typeface="华文仿宋" panose="02010600040101010101" pitchFamily="2" charset="-122"/>
                <a:ea typeface="华文仿宋" panose="02010600040101010101" pitchFamily="2" charset="-122"/>
              </a:rPr>
              <a:t>”</a:t>
            </a:r>
            <a:r>
              <a:rPr lang="zh-CN" altLang="zh-CN" sz="3200" b="1" dirty="0">
                <a:solidFill>
                  <a:srgbClr val="FFFFFF"/>
                </a:solidFill>
                <a:latin typeface="华文仿宋" panose="02010600040101010101" pitchFamily="2" charset="-122"/>
                <a:ea typeface="华文仿宋" panose="02010600040101010101" pitchFamily="2" charset="-122"/>
              </a:rPr>
              <a:t>，美国证券交易委员会</a:t>
            </a:r>
            <a:r>
              <a:rPr lang="en-US" altLang="zh-CN" sz="3200" b="1" dirty="0">
                <a:solidFill>
                  <a:srgbClr val="FFFFFF"/>
                </a:solidFill>
                <a:latin typeface="华文仿宋" panose="02010600040101010101" pitchFamily="2" charset="-122"/>
                <a:ea typeface="华文仿宋" panose="02010600040101010101" pitchFamily="2" charset="-122"/>
              </a:rPr>
              <a:t>(SEC)</a:t>
            </a:r>
            <a:r>
              <a:rPr lang="zh-CN" altLang="zh-CN" sz="3200" b="1" dirty="0">
                <a:solidFill>
                  <a:srgbClr val="FFFFFF"/>
                </a:solidFill>
                <a:latin typeface="华文仿宋" panose="02010600040101010101" pitchFamily="2" charset="-122"/>
                <a:ea typeface="华文仿宋" panose="02010600040101010101" pitchFamily="2" charset="-122"/>
              </a:rPr>
              <a:t>针对这一部分内容的具体落实出台了专门的《众筹条例》</a:t>
            </a:r>
            <a:endParaRPr lang="en-US" altLang="zh-CN" sz="3200" b="1" dirty="0">
              <a:solidFill>
                <a:srgbClr val="FFFFFF"/>
              </a:solidFill>
              <a:latin typeface="华文仿宋" panose="02010600040101010101" pitchFamily="2" charset="-122"/>
              <a:ea typeface="华文仿宋" panose="02010600040101010101" pitchFamily="2" charset="-122"/>
            </a:endParaRPr>
          </a:p>
          <a:p>
            <a:pPr marL="0" indent="0">
              <a:buNone/>
            </a:pPr>
            <a:endParaRPr lang="en-US" altLang="zh-CN" sz="2000" dirty="0">
              <a:solidFill>
                <a:srgbClr val="FFFFFF"/>
              </a:solidFill>
            </a:endParaRPr>
          </a:p>
          <a:p>
            <a:pPr marL="0" indent="0">
              <a:buNone/>
            </a:pPr>
            <a:endParaRPr lang="en-US" altLang="zh-CN" sz="2000" dirty="0">
              <a:solidFill>
                <a:srgbClr val="FFFFFF"/>
              </a:solidFill>
            </a:endParaRPr>
          </a:p>
          <a:p>
            <a:pPr marL="0" indent="0">
              <a:buNone/>
            </a:pPr>
            <a:endParaRPr lang="en-US" altLang="zh-CN" sz="2000" dirty="0">
              <a:solidFill>
                <a:srgbClr val="FFFFFF"/>
              </a:solidFill>
            </a:endParaRPr>
          </a:p>
        </p:txBody>
      </p:sp>
      <p:sp>
        <p:nvSpPr>
          <p:cNvPr id="4" name="左大括号 3">
            <a:extLst>
              <a:ext uri="{FF2B5EF4-FFF2-40B4-BE49-F238E27FC236}">
                <a16:creationId xmlns:a16="http://schemas.microsoft.com/office/drawing/2014/main" id="{1A47DF5B-856A-4FC3-A1A6-11884293D166}"/>
              </a:ext>
            </a:extLst>
          </p:cNvPr>
          <p:cNvSpPr/>
          <p:nvPr/>
        </p:nvSpPr>
        <p:spPr>
          <a:xfrm>
            <a:off x="2672859" y="3446008"/>
            <a:ext cx="914399" cy="270099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AAA1386D-4B45-4683-8661-3E011E8A1992}"/>
              </a:ext>
            </a:extLst>
          </p:cNvPr>
          <p:cNvSpPr txBox="1"/>
          <p:nvPr/>
        </p:nvSpPr>
        <p:spPr>
          <a:xfrm>
            <a:off x="3853369" y="3215140"/>
            <a:ext cx="3137095" cy="369332"/>
          </a:xfrm>
          <a:prstGeom prst="rect">
            <a:avLst/>
          </a:prstGeom>
          <a:noFill/>
        </p:spPr>
        <p:txBody>
          <a:bodyPr wrap="square" rtlCol="0">
            <a:spAutoFit/>
          </a:bodyPr>
          <a:lstStyle/>
          <a:p>
            <a:pPr>
              <a:spcAft>
                <a:spcPts val="600"/>
              </a:spcAft>
            </a:pPr>
            <a:r>
              <a:rPr lang="zh-CN" altLang="zh-CN"/>
              <a:t>注册豁免权</a:t>
            </a:r>
            <a:endParaRPr lang="zh-CN" altLang="en-US"/>
          </a:p>
        </p:txBody>
      </p:sp>
      <p:sp>
        <p:nvSpPr>
          <p:cNvPr id="11" name="文本框 10">
            <a:extLst>
              <a:ext uri="{FF2B5EF4-FFF2-40B4-BE49-F238E27FC236}">
                <a16:creationId xmlns:a16="http://schemas.microsoft.com/office/drawing/2014/main" id="{62BB9920-346F-46BC-8971-F2260C71C9FE}"/>
              </a:ext>
            </a:extLst>
          </p:cNvPr>
          <p:cNvSpPr txBox="1"/>
          <p:nvPr/>
        </p:nvSpPr>
        <p:spPr>
          <a:xfrm>
            <a:off x="3742002" y="4558861"/>
            <a:ext cx="1856935" cy="369332"/>
          </a:xfrm>
          <a:prstGeom prst="rect">
            <a:avLst/>
          </a:prstGeom>
          <a:noFill/>
        </p:spPr>
        <p:txBody>
          <a:bodyPr wrap="square" rtlCol="0">
            <a:spAutoFit/>
          </a:bodyPr>
          <a:lstStyle/>
          <a:p>
            <a:pPr>
              <a:spcAft>
                <a:spcPts val="600"/>
              </a:spcAft>
            </a:pPr>
            <a:r>
              <a:rPr lang="zh-CN" altLang="en-US"/>
              <a:t>平台资格认定</a:t>
            </a:r>
          </a:p>
        </p:txBody>
      </p:sp>
      <p:sp>
        <p:nvSpPr>
          <p:cNvPr id="12" name="文本框 11">
            <a:extLst>
              <a:ext uri="{FF2B5EF4-FFF2-40B4-BE49-F238E27FC236}">
                <a16:creationId xmlns:a16="http://schemas.microsoft.com/office/drawing/2014/main" id="{E9994CA4-47EA-4A18-9553-17F29E993259}"/>
              </a:ext>
            </a:extLst>
          </p:cNvPr>
          <p:cNvSpPr txBox="1"/>
          <p:nvPr/>
        </p:nvSpPr>
        <p:spPr>
          <a:xfrm>
            <a:off x="3853369" y="5814312"/>
            <a:ext cx="1856935" cy="369332"/>
          </a:xfrm>
          <a:prstGeom prst="rect">
            <a:avLst/>
          </a:prstGeom>
          <a:noFill/>
        </p:spPr>
        <p:txBody>
          <a:bodyPr wrap="square" rtlCol="0">
            <a:spAutoFit/>
          </a:bodyPr>
          <a:lstStyle/>
          <a:p>
            <a:pPr>
              <a:spcAft>
                <a:spcPts val="600"/>
              </a:spcAft>
            </a:pPr>
            <a:r>
              <a:rPr lang="zh-CN" altLang="zh-CN"/>
              <a:t>信息披露</a:t>
            </a:r>
            <a:endParaRPr lang="zh-CN" altLang="en-US"/>
          </a:p>
        </p:txBody>
      </p:sp>
      <p:sp>
        <p:nvSpPr>
          <p:cNvPr id="14" name="矩形 13">
            <a:extLst>
              <a:ext uri="{FF2B5EF4-FFF2-40B4-BE49-F238E27FC236}">
                <a16:creationId xmlns:a16="http://schemas.microsoft.com/office/drawing/2014/main" id="{32B6AFA4-AD3D-42CD-AD5A-B73362B29AB1}"/>
              </a:ext>
            </a:extLst>
          </p:cNvPr>
          <p:cNvSpPr/>
          <p:nvPr/>
        </p:nvSpPr>
        <p:spPr>
          <a:xfrm>
            <a:off x="1358391" y="4558861"/>
            <a:ext cx="1107996" cy="369332"/>
          </a:xfrm>
          <a:prstGeom prst="rect">
            <a:avLst/>
          </a:prstGeom>
        </p:spPr>
        <p:txBody>
          <a:bodyPr wrap="none">
            <a:spAutoFit/>
          </a:bodyPr>
          <a:lstStyle/>
          <a:p>
            <a:r>
              <a:rPr lang="zh-CN" altLang="en-US" dirty="0"/>
              <a:t>具体内容</a:t>
            </a:r>
          </a:p>
        </p:txBody>
      </p:sp>
    </p:spTree>
    <p:extLst>
      <p:ext uri="{BB962C8B-B14F-4D97-AF65-F5344CB8AC3E}">
        <p14:creationId xmlns:p14="http://schemas.microsoft.com/office/powerpoint/2010/main" val="4238886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62E4F442-E3D1-47E6-B319-7C70979DC60E}"/>
              </a:ext>
            </a:extLst>
          </p:cNvPr>
          <p:cNvSpPr>
            <a:spLocks noGrp="1"/>
          </p:cNvSpPr>
          <p:nvPr>
            <p:ph type="title"/>
          </p:nvPr>
        </p:nvSpPr>
        <p:spPr>
          <a:xfrm>
            <a:off x="643467" y="321734"/>
            <a:ext cx="10905066" cy="359303"/>
          </a:xfrm>
        </p:spPr>
        <p:txBody>
          <a:bodyPr>
            <a:normAutofit fontScale="90000"/>
          </a:bodyPr>
          <a:lstStyle/>
          <a:p>
            <a:endParaRPr lang="zh-CN" altLang="en-US" sz="3600" dirty="0"/>
          </a:p>
        </p:txBody>
      </p:sp>
      <p:sp>
        <p:nvSpPr>
          <p:cNvPr id="3" name="内容占位符 2">
            <a:extLst>
              <a:ext uri="{FF2B5EF4-FFF2-40B4-BE49-F238E27FC236}">
                <a16:creationId xmlns:a16="http://schemas.microsoft.com/office/drawing/2014/main" id="{EDDABA6F-C8D9-424F-A363-547C972DD1EE}"/>
              </a:ext>
            </a:extLst>
          </p:cNvPr>
          <p:cNvSpPr>
            <a:spLocks noGrp="1"/>
          </p:cNvSpPr>
          <p:nvPr>
            <p:ph idx="1"/>
          </p:nvPr>
        </p:nvSpPr>
        <p:spPr>
          <a:xfrm>
            <a:off x="643467" y="1002771"/>
            <a:ext cx="10905066" cy="5174192"/>
          </a:xfrm>
        </p:spPr>
        <p:txBody>
          <a:bodyPr>
            <a:normAutofit/>
          </a:bodyPr>
          <a:lstStyle/>
          <a:p>
            <a:pPr marL="0" indent="0">
              <a:lnSpc>
                <a:spcPct val="100000"/>
              </a:lnSpc>
              <a:buNone/>
            </a:pPr>
            <a:r>
              <a:rPr lang="zh-CN" altLang="en-US" sz="2000" dirty="0"/>
              <a:t>一、确认股权众筹平台“集资门户”金融中介法律地位</a:t>
            </a:r>
            <a:endParaRPr lang="en-US" altLang="zh-CN" sz="2000" dirty="0"/>
          </a:p>
          <a:p>
            <a:pPr marL="0" indent="0">
              <a:lnSpc>
                <a:spcPct val="100000"/>
              </a:lnSpc>
              <a:buNone/>
            </a:pPr>
            <a:r>
              <a:rPr lang="en-US" altLang="zh-CN" sz="2000" dirty="0">
                <a:latin typeface="楷体" panose="02010609060101010101" pitchFamily="49" charset="-122"/>
                <a:ea typeface="楷体" panose="02010609060101010101" pitchFamily="49" charset="-122"/>
              </a:rPr>
              <a:t>    1.</a:t>
            </a:r>
            <a:r>
              <a:rPr lang="zh-CN" altLang="zh-CN" sz="2000" dirty="0">
                <a:latin typeface="楷体" panose="02010609060101010101" pitchFamily="49" charset="-122"/>
                <a:ea typeface="楷体" panose="02010609060101010101" pitchFamily="49" charset="-122"/>
              </a:rPr>
              <a:t>允许发行人通过中介向不特定个人投资者开展小额股权融资的全新形式，为股权众筹创</a:t>
            </a:r>
            <a:r>
              <a:rPr lang="zh-CN" altLang="en-US" sz="2000" dirty="0">
                <a:latin typeface="楷体" panose="02010609060101010101" pitchFamily="49" charset="-122"/>
                <a:ea typeface="楷体" panose="02010609060101010101" pitchFamily="49" charset="-122"/>
              </a:rPr>
              <a:t>造</a:t>
            </a:r>
            <a:r>
              <a:rPr lang="zh-CN" altLang="zh-CN" sz="2000" dirty="0">
                <a:latin typeface="楷体" panose="02010609060101010101" pitchFamily="49" charset="-122"/>
                <a:ea typeface="楷体" panose="02010609060101010101" pitchFamily="49" charset="-122"/>
              </a:rPr>
              <a:t>了豁免权。</a:t>
            </a:r>
            <a:endParaRPr lang="en-US" altLang="zh-CN" sz="2000" dirty="0">
              <a:latin typeface="楷体" panose="02010609060101010101" pitchFamily="49" charset="-122"/>
              <a:ea typeface="楷体" panose="02010609060101010101" pitchFamily="49" charset="-122"/>
            </a:endParaRPr>
          </a:p>
          <a:p>
            <a:pPr marL="0" indent="0">
              <a:lnSpc>
                <a:spcPct val="100000"/>
              </a:lnSpc>
              <a:buNone/>
            </a:pPr>
            <a:r>
              <a:rPr lang="en-US" altLang="zh-CN" sz="2000" dirty="0">
                <a:latin typeface="楷体" panose="02010609060101010101" pitchFamily="49" charset="-122"/>
                <a:ea typeface="楷体" panose="02010609060101010101" pitchFamily="49" charset="-122"/>
              </a:rPr>
              <a:t>    2.</a:t>
            </a:r>
            <a:r>
              <a:rPr lang="zh-CN" altLang="zh-CN" sz="2000" dirty="0">
                <a:latin typeface="楷体" panose="02010609060101010101" pitchFamily="49" charset="-122"/>
                <a:ea typeface="楷体" panose="02010609060101010101" pitchFamily="49" charset="-122"/>
              </a:rPr>
              <a:t>免除了众筹平台登记成为证券经纪商或证券交易商的义务</a:t>
            </a:r>
            <a:r>
              <a:rPr lang="zh-CN" altLang="zh-CN" sz="2000" dirty="0">
                <a:latin typeface="华文仿宋" panose="02010600040101010101" pitchFamily="2" charset="-122"/>
                <a:ea typeface="华文仿宋" panose="02010600040101010101" pitchFamily="2" charset="-122"/>
              </a:rPr>
              <a:t>。</a:t>
            </a:r>
            <a:endParaRPr lang="en-US" altLang="zh-CN" sz="2000" dirty="0">
              <a:latin typeface="华文仿宋" panose="02010600040101010101" pitchFamily="2" charset="-122"/>
              <a:ea typeface="华文仿宋" panose="02010600040101010101" pitchFamily="2" charset="-122"/>
            </a:endParaRPr>
          </a:p>
          <a:p>
            <a:pPr marL="0" indent="0">
              <a:lnSpc>
                <a:spcPct val="100000"/>
              </a:lnSpc>
              <a:buNone/>
            </a:pPr>
            <a:r>
              <a:rPr lang="en-US" altLang="zh-CN" sz="2000" dirty="0">
                <a:latin typeface="华文仿宋" panose="02010600040101010101" pitchFamily="2" charset="-122"/>
                <a:ea typeface="华文仿宋" panose="02010600040101010101" pitchFamily="2" charset="-122"/>
              </a:rPr>
              <a:t>            JOBS</a:t>
            </a:r>
            <a:r>
              <a:rPr lang="zh-CN" altLang="zh-CN" sz="2000" dirty="0">
                <a:latin typeface="华文仿宋" panose="02010600040101010101" pitchFamily="2" charset="-122"/>
                <a:ea typeface="华文仿宋" panose="02010600040101010101" pitchFamily="2" charset="-122"/>
              </a:rPr>
              <a:t>法案对于股权众筹注册豁免权的具体规定如下</a:t>
            </a:r>
            <a:r>
              <a:rPr lang="en-US" altLang="zh-CN" sz="2000" dirty="0">
                <a:latin typeface="华文仿宋" panose="02010600040101010101" pitchFamily="2" charset="-122"/>
                <a:ea typeface="华文仿宋" panose="02010600040101010101" pitchFamily="2" charset="-122"/>
              </a:rPr>
              <a:t>:</a:t>
            </a:r>
          </a:p>
          <a:p>
            <a:pPr marL="0" indent="0">
              <a:lnSpc>
                <a:spcPct val="100000"/>
              </a:lnSpc>
              <a:buNone/>
            </a:pPr>
            <a:r>
              <a:rPr lang="en-US" altLang="zh-CN" sz="2000" dirty="0">
                <a:latin typeface="华文仿宋" panose="02010600040101010101" pitchFamily="2" charset="-122"/>
                <a:ea typeface="华文仿宋" panose="02010600040101010101" pitchFamily="2" charset="-122"/>
              </a:rPr>
              <a:t>          (1)</a:t>
            </a:r>
            <a:r>
              <a:rPr lang="zh-CN" altLang="zh-CN" sz="2000" dirty="0">
                <a:latin typeface="华文仿宋" panose="02010600040101010101" pitchFamily="2" charset="-122"/>
                <a:ea typeface="华文仿宋" panose="02010600040101010101" pitchFamily="2" charset="-122"/>
              </a:rPr>
              <a:t>《</a:t>
            </a:r>
            <a:r>
              <a:rPr lang="en-US" altLang="zh-CN" sz="2000" dirty="0">
                <a:latin typeface="华文仿宋" panose="02010600040101010101" pitchFamily="2" charset="-122"/>
                <a:ea typeface="华文仿宋" panose="02010600040101010101" pitchFamily="2" charset="-122"/>
              </a:rPr>
              <a:t>1933</a:t>
            </a:r>
            <a:r>
              <a:rPr lang="zh-CN" altLang="zh-CN" sz="2000" dirty="0">
                <a:latin typeface="华文仿宋" panose="02010600040101010101" pitchFamily="2" charset="-122"/>
                <a:ea typeface="华文仿宋" panose="02010600040101010101" pitchFamily="2" charset="-122"/>
              </a:rPr>
              <a:t>年证券法》中加入第</a:t>
            </a:r>
            <a:r>
              <a:rPr lang="en-US" altLang="zh-CN" sz="2000" dirty="0">
                <a:latin typeface="华文仿宋" panose="02010600040101010101" pitchFamily="2" charset="-122"/>
                <a:ea typeface="华文仿宋" panose="02010600040101010101" pitchFamily="2" charset="-122"/>
              </a:rPr>
              <a:t>4(a) (6)</a:t>
            </a:r>
            <a:r>
              <a:rPr lang="zh-CN" altLang="zh-CN" sz="2000" dirty="0">
                <a:latin typeface="华文仿宋" panose="02010600040101010101" pitchFamily="2" charset="-122"/>
                <a:ea typeface="华文仿宋" panose="02010600040101010101" pitchFamily="2" charset="-122"/>
              </a:rPr>
              <a:t>条，对股权众筹豁免注册。</a:t>
            </a:r>
            <a:r>
              <a:rPr lang="zh-CN" altLang="zh-CN" sz="2000" b="1" dirty="0">
                <a:latin typeface="华文仿宋" panose="02010600040101010101" pitchFamily="2" charset="-122"/>
                <a:ea typeface="华文仿宋" panose="02010600040101010101" pitchFamily="2" charset="-122"/>
              </a:rPr>
              <a:t>豁免注册的前提是满足下列三个条件</a:t>
            </a:r>
            <a:r>
              <a:rPr lang="en-US" altLang="zh-CN" sz="2000" b="1" dirty="0">
                <a:latin typeface="华文仿宋" panose="02010600040101010101" pitchFamily="2" charset="-122"/>
                <a:ea typeface="华文仿宋" panose="02010600040101010101" pitchFamily="2" charset="-122"/>
              </a:rPr>
              <a:t>:</a:t>
            </a:r>
            <a:r>
              <a:rPr lang="zh-CN" altLang="zh-CN" sz="2000" b="1" dirty="0">
                <a:latin typeface="华文仿宋" panose="02010600040101010101" pitchFamily="2" charset="-122"/>
                <a:ea typeface="华文仿宋" panose="02010600040101010101" pitchFamily="2" charset="-122"/>
              </a:rPr>
              <a:t>在交易发生日之前的</a:t>
            </a:r>
            <a:r>
              <a:rPr lang="en-US" altLang="zh-CN" sz="2000" b="1" dirty="0">
                <a:latin typeface="华文仿宋" panose="02010600040101010101" pitchFamily="2" charset="-122"/>
                <a:ea typeface="华文仿宋" panose="02010600040101010101" pitchFamily="2" charset="-122"/>
              </a:rPr>
              <a:t>12</a:t>
            </a:r>
            <a:r>
              <a:rPr lang="zh-CN" altLang="zh-CN" sz="2000" b="1" dirty="0">
                <a:latin typeface="华文仿宋" panose="02010600040101010101" pitchFamily="2" charset="-122"/>
                <a:ea typeface="华文仿宋" panose="02010600040101010101" pitchFamily="2" charset="-122"/>
              </a:rPr>
              <a:t>个月以内</a:t>
            </a:r>
            <a:r>
              <a:rPr lang="en-US" altLang="zh-CN" sz="2000" b="1" dirty="0">
                <a:latin typeface="华文仿宋" panose="02010600040101010101" pitchFamily="2" charset="-122"/>
                <a:ea typeface="华文仿宋" panose="02010600040101010101" pitchFamily="2" charset="-122"/>
              </a:rPr>
              <a:t>,</a:t>
            </a:r>
            <a:r>
              <a:rPr lang="zh-CN" altLang="zh-CN" sz="2000" b="1" dirty="0">
                <a:latin typeface="华文仿宋" panose="02010600040101010101" pitchFamily="2" charset="-122"/>
                <a:ea typeface="华文仿宋" panose="02010600040101010101" pitchFamily="2" charset="-122"/>
              </a:rPr>
              <a:t>发行人通过各种方式的筹资额累计不超过</a:t>
            </a:r>
            <a:r>
              <a:rPr lang="en-US" altLang="zh-CN" sz="2000" b="1" dirty="0">
                <a:latin typeface="华文仿宋" panose="02010600040101010101" pitchFamily="2" charset="-122"/>
                <a:ea typeface="华文仿宋" panose="02010600040101010101" pitchFamily="2" charset="-122"/>
              </a:rPr>
              <a:t>100</a:t>
            </a:r>
            <a:r>
              <a:rPr lang="zh-CN" altLang="zh-CN" sz="2000" b="1" dirty="0">
                <a:latin typeface="华文仿宋" panose="02010600040101010101" pitchFamily="2" charset="-122"/>
                <a:ea typeface="华文仿宋" panose="02010600040101010101" pitchFamily="2" charset="-122"/>
              </a:rPr>
              <a:t>万美元</a:t>
            </a:r>
            <a:r>
              <a:rPr lang="en-US" altLang="zh-CN" sz="2000" b="1" dirty="0">
                <a:latin typeface="华文仿宋" panose="02010600040101010101" pitchFamily="2" charset="-122"/>
                <a:ea typeface="华文仿宋" panose="02010600040101010101" pitchFamily="2" charset="-122"/>
              </a:rPr>
              <a:t>;</a:t>
            </a:r>
            <a:r>
              <a:rPr lang="zh-CN" altLang="zh-CN" sz="2000" b="1" dirty="0">
                <a:latin typeface="华文仿宋" panose="02010600040101010101" pitchFamily="2" charset="-122"/>
                <a:ea typeface="华文仿宋" panose="02010600040101010101" pitchFamily="2" charset="-122"/>
              </a:rPr>
              <a:t>年收入或其净资产少于</a:t>
            </a:r>
            <a:r>
              <a:rPr lang="en-US" altLang="zh-CN" sz="2000" b="1" dirty="0">
                <a:latin typeface="华文仿宋" panose="02010600040101010101" pitchFamily="2" charset="-122"/>
                <a:ea typeface="华文仿宋" panose="02010600040101010101" pitchFamily="2" charset="-122"/>
              </a:rPr>
              <a:t>10</a:t>
            </a:r>
            <a:r>
              <a:rPr lang="zh-CN" altLang="zh-CN" sz="2000" b="1" dirty="0">
                <a:latin typeface="华文仿宋" panose="02010600040101010101" pitchFamily="2" charset="-122"/>
                <a:ea typeface="华文仿宋" panose="02010600040101010101" pitchFamily="2" charset="-122"/>
              </a:rPr>
              <a:t>万美元的个人投资者所购累计证券金额不超过</a:t>
            </a:r>
            <a:r>
              <a:rPr lang="en-US" altLang="zh-CN" sz="2000" b="1" dirty="0">
                <a:latin typeface="华文仿宋" panose="02010600040101010101" pitchFamily="2" charset="-122"/>
                <a:ea typeface="华文仿宋" panose="02010600040101010101" pitchFamily="2" charset="-122"/>
              </a:rPr>
              <a:t>2000</a:t>
            </a:r>
            <a:r>
              <a:rPr lang="zh-CN" altLang="zh-CN" sz="2000" b="1" dirty="0">
                <a:latin typeface="华文仿宋" panose="02010600040101010101" pitchFamily="2" charset="-122"/>
                <a:ea typeface="华文仿宋" panose="02010600040101010101" pitchFamily="2" charset="-122"/>
              </a:rPr>
              <a:t>美元或者年收入或净资产</a:t>
            </a:r>
            <a:r>
              <a:rPr lang="en-US" altLang="zh-CN" sz="2000" b="1" dirty="0">
                <a:latin typeface="华文仿宋" panose="02010600040101010101" pitchFamily="2" charset="-122"/>
                <a:ea typeface="华文仿宋" panose="02010600040101010101" pitchFamily="2" charset="-122"/>
              </a:rPr>
              <a:t>5%</a:t>
            </a:r>
            <a:r>
              <a:rPr lang="zh-CN" altLang="zh-CN" sz="2000" b="1" dirty="0">
                <a:latin typeface="华文仿宋" panose="02010600040101010101" pitchFamily="2" charset="-122"/>
                <a:ea typeface="华文仿宋" panose="02010600040101010101" pitchFamily="2" charset="-122"/>
              </a:rPr>
              <a:t>中孰高者</a:t>
            </a:r>
            <a:r>
              <a:rPr lang="en-US" altLang="zh-CN" sz="2000" b="1" dirty="0">
                <a:latin typeface="华文仿宋" panose="02010600040101010101" pitchFamily="2" charset="-122"/>
                <a:ea typeface="华文仿宋" panose="02010600040101010101" pitchFamily="2" charset="-122"/>
              </a:rPr>
              <a:t>;</a:t>
            </a:r>
            <a:r>
              <a:rPr lang="zh-CN" altLang="zh-CN" sz="2000" b="1" dirty="0">
                <a:latin typeface="华文仿宋" panose="02010600040101010101" pitchFamily="2" charset="-122"/>
                <a:ea typeface="华文仿宋" panose="02010600040101010101" pitchFamily="2" charset="-122"/>
              </a:rPr>
              <a:t>年收入或净资产超过</a:t>
            </a:r>
            <a:r>
              <a:rPr lang="en-US" altLang="zh-CN" sz="2000" b="1" dirty="0">
                <a:latin typeface="华文仿宋" panose="02010600040101010101" pitchFamily="2" charset="-122"/>
                <a:ea typeface="华文仿宋" panose="02010600040101010101" pitchFamily="2" charset="-122"/>
              </a:rPr>
              <a:t>10</a:t>
            </a:r>
            <a:r>
              <a:rPr lang="zh-CN" altLang="zh-CN" sz="2000" b="1" dirty="0">
                <a:latin typeface="华文仿宋" panose="02010600040101010101" pitchFamily="2" charset="-122"/>
                <a:ea typeface="华文仿宋" panose="02010600040101010101" pitchFamily="2" charset="-122"/>
              </a:rPr>
              <a:t>万美元的，则限额为年收入或净资产的</a:t>
            </a:r>
            <a:r>
              <a:rPr lang="en-US" altLang="zh-CN" sz="2000" b="1" dirty="0">
                <a:latin typeface="华文仿宋" panose="02010600040101010101" pitchFamily="2" charset="-122"/>
                <a:ea typeface="华文仿宋" panose="02010600040101010101" pitchFamily="2" charset="-122"/>
              </a:rPr>
              <a:t>10%</a:t>
            </a:r>
            <a:r>
              <a:rPr lang="zh-CN" altLang="zh-CN" sz="2000" b="1" dirty="0">
                <a:latin typeface="华文仿宋" panose="02010600040101010101" pitchFamily="2" charset="-122"/>
                <a:ea typeface="华文仿宋" panose="02010600040101010101" pitchFamily="2" charset="-122"/>
              </a:rPr>
              <a:t>。</a:t>
            </a:r>
          </a:p>
          <a:p>
            <a:pPr marL="0" indent="0">
              <a:lnSpc>
                <a:spcPct val="100000"/>
              </a:lnSpc>
              <a:buNone/>
            </a:pPr>
            <a:r>
              <a:rPr lang="en-US" altLang="zh-CN" sz="2000" dirty="0">
                <a:latin typeface="华文仿宋" panose="02010600040101010101" pitchFamily="2" charset="-122"/>
                <a:ea typeface="华文仿宋" panose="02010600040101010101" pitchFamily="2" charset="-122"/>
              </a:rPr>
              <a:t>      </a:t>
            </a:r>
            <a:r>
              <a:rPr lang="zh-CN" altLang="en-US" sz="2000" dirty="0">
                <a:latin typeface="华文仿宋" panose="02010600040101010101" pitchFamily="2" charset="-122"/>
                <a:ea typeface="华文仿宋" panose="02010600040101010101" pitchFamily="2" charset="-122"/>
              </a:rPr>
              <a:t>（</a:t>
            </a:r>
            <a:r>
              <a:rPr lang="en-US" altLang="zh-CN" sz="2000" dirty="0">
                <a:latin typeface="华文仿宋" panose="02010600040101010101" pitchFamily="2" charset="-122"/>
                <a:ea typeface="华文仿宋" panose="02010600040101010101" pitchFamily="2" charset="-122"/>
              </a:rPr>
              <a:t>2</a:t>
            </a:r>
            <a:r>
              <a:rPr lang="zh-CN" altLang="en-US"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发行人和中介必须向投资者和潜在投资者尽到一定的信息披露义务，特定行为还必须向</a:t>
            </a:r>
            <a:r>
              <a:rPr lang="en-US" altLang="zh-CN" sz="2000" dirty="0">
                <a:latin typeface="华文仿宋" panose="02010600040101010101" pitchFamily="2" charset="-122"/>
                <a:ea typeface="华文仿宋" panose="02010600040101010101" pitchFamily="2" charset="-122"/>
              </a:rPr>
              <a:t>SEC</a:t>
            </a:r>
            <a:r>
              <a:rPr lang="zh-CN" altLang="zh-CN" sz="2000" dirty="0">
                <a:latin typeface="华文仿宋" panose="02010600040101010101" pitchFamily="2" charset="-122"/>
                <a:ea typeface="华文仿宋" panose="02010600040101010101" pitchFamily="2" charset="-122"/>
              </a:rPr>
              <a:t>尽到披露和通知义务。根据豁免条款发行的证券豁免登记</a:t>
            </a:r>
            <a:endParaRPr lang="en-US" altLang="zh-CN" sz="2000" dirty="0">
              <a:latin typeface="华文仿宋" panose="02010600040101010101" pitchFamily="2" charset="-122"/>
              <a:ea typeface="华文仿宋" panose="02010600040101010101" pitchFamily="2" charset="-122"/>
            </a:endParaRPr>
          </a:p>
          <a:p>
            <a:pPr marL="0" indent="0">
              <a:lnSpc>
                <a:spcPct val="100000"/>
              </a:lnSpc>
              <a:buNone/>
            </a:pPr>
            <a:r>
              <a:rPr lang="en-US" altLang="zh-CN" sz="2000" dirty="0">
                <a:latin typeface="华文仿宋" panose="02010600040101010101" pitchFamily="2" charset="-122"/>
                <a:ea typeface="华文仿宋" panose="02010600040101010101" pitchFamily="2" charset="-122"/>
              </a:rPr>
              <a:t>       </a:t>
            </a:r>
            <a:r>
              <a:rPr lang="zh-CN" altLang="en-US" sz="2000" dirty="0">
                <a:latin typeface="华文仿宋" panose="02010600040101010101" pitchFamily="2" charset="-122"/>
                <a:ea typeface="华文仿宋" panose="02010600040101010101" pitchFamily="2" charset="-122"/>
              </a:rPr>
              <a:t>（</a:t>
            </a:r>
            <a:r>
              <a:rPr lang="en-US" altLang="zh-CN" sz="2000" dirty="0">
                <a:latin typeface="华文仿宋" panose="02010600040101010101" pitchFamily="2" charset="-122"/>
                <a:ea typeface="华文仿宋" panose="02010600040101010101" pitchFamily="2" charset="-122"/>
              </a:rPr>
              <a:t>3</a:t>
            </a:r>
            <a:r>
              <a:rPr lang="zh-CN" altLang="en-US"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免除众筹平台登记成为证券经纪商或证券交易商</a:t>
            </a:r>
            <a:r>
              <a:rPr lang="zh-CN" altLang="en-US" sz="2000" dirty="0">
                <a:latin typeface="华文仿宋" panose="02010600040101010101" pitchFamily="2" charset="-122"/>
                <a:ea typeface="华文仿宋" panose="02010600040101010101" pitchFamily="2" charset="-122"/>
              </a:rPr>
              <a:t>。</a:t>
            </a:r>
            <a:endParaRPr lang="en-US" altLang="zh-CN" sz="2000" dirty="0">
              <a:latin typeface="华文仿宋" panose="02010600040101010101" pitchFamily="2" charset="-122"/>
              <a:ea typeface="华文仿宋" panose="02010600040101010101" pitchFamily="2" charset="-122"/>
            </a:endParaRPr>
          </a:p>
          <a:p>
            <a:pPr marL="0" indent="0">
              <a:lnSpc>
                <a:spcPct val="100000"/>
              </a:lnSpc>
              <a:buNone/>
            </a:pPr>
            <a:r>
              <a:rPr lang="en-US" altLang="zh-CN" sz="2000" dirty="0">
                <a:latin typeface="华文仿宋" panose="02010600040101010101" pitchFamily="2" charset="-122"/>
                <a:ea typeface="华文仿宋" panose="02010600040101010101" pitchFamily="2" charset="-122"/>
              </a:rPr>
              <a:t>       </a:t>
            </a:r>
            <a:endParaRPr lang="zh-CN" altLang="zh-CN" sz="2000" dirty="0">
              <a:latin typeface="华文仿宋" panose="02010600040101010101" pitchFamily="2" charset="-122"/>
              <a:ea typeface="华文仿宋" panose="02010600040101010101" pitchFamily="2" charset="-122"/>
            </a:endParaRPr>
          </a:p>
          <a:p>
            <a:pPr marL="0" indent="0">
              <a:buNone/>
            </a:pPr>
            <a:endParaRPr lang="en-US" altLang="zh-CN" sz="1900" dirty="0">
              <a:latin typeface="楷体" panose="02010609060101010101" pitchFamily="49" charset="-122"/>
              <a:ea typeface="楷体" panose="02010609060101010101" pitchFamily="49" charset="-122"/>
            </a:endParaRPr>
          </a:p>
          <a:p>
            <a:pPr marL="0" indent="0">
              <a:buNone/>
            </a:pPr>
            <a:endParaRPr lang="zh-CN" altLang="en-US" sz="1900" dirty="0">
              <a:latin typeface="楷体" panose="02010609060101010101" pitchFamily="49" charset="-122"/>
              <a:ea typeface="楷体" panose="02010609060101010101" pitchFamily="49" charset="-122"/>
            </a:endParaRPr>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436521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717C8CB4-EAC7-43C9-A75C-D5C504F75C7D}"/>
              </a:ext>
            </a:extLst>
          </p:cNvPr>
          <p:cNvSpPr>
            <a:spLocks noGrp="1"/>
          </p:cNvSpPr>
          <p:nvPr>
            <p:ph type="title"/>
          </p:nvPr>
        </p:nvSpPr>
        <p:spPr>
          <a:xfrm>
            <a:off x="643467" y="321735"/>
            <a:ext cx="10905066" cy="780210"/>
          </a:xfrm>
        </p:spPr>
        <p:txBody>
          <a:bodyPr>
            <a:normAutofit/>
          </a:bodyPr>
          <a:lstStyle/>
          <a:p>
            <a:endParaRPr lang="zh-CN" altLang="en-US" sz="3600"/>
          </a:p>
        </p:txBody>
      </p:sp>
      <p:sp>
        <p:nvSpPr>
          <p:cNvPr id="3" name="内容占位符 2">
            <a:extLst>
              <a:ext uri="{FF2B5EF4-FFF2-40B4-BE49-F238E27FC236}">
                <a16:creationId xmlns:a16="http://schemas.microsoft.com/office/drawing/2014/main" id="{BE2DBF70-9C64-4AD5-8182-2EBE3E7AC9A7}"/>
              </a:ext>
            </a:extLst>
          </p:cNvPr>
          <p:cNvSpPr>
            <a:spLocks noGrp="1"/>
          </p:cNvSpPr>
          <p:nvPr>
            <p:ph idx="1"/>
          </p:nvPr>
        </p:nvSpPr>
        <p:spPr>
          <a:xfrm>
            <a:off x="643467" y="1493337"/>
            <a:ext cx="10905066" cy="4683626"/>
          </a:xfrm>
        </p:spPr>
        <p:txBody>
          <a:bodyPr>
            <a:normAutofit/>
          </a:bodyPr>
          <a:lstStyle/>
          <a:p>
            <a:pPr marL="0" indent="0">
              <a:buNone/>
            </a:pPr>
            <a:r>
              <a:rPr lang="zh-CN" altLang="en-US" sz="2000" dirty="0"/>
              <a:t>二、股权众筹的业务范围</a:t>
            </a:r>
            <a:endParaRPr lang="en-US" altLang="zh-CN" sz="2000" dirty="0"/>
          </a:p>
          <a:p>
            <a:pPr marL="0" indent="0">
              <a:buNone/>
            </a:pPr>
            <a:r>
              <a:rPr lang="en-US" altLang="zh-CN" sz="2000" dirty="0">
                <a:latin typeface="华文仿宋" panose="02010600040101010101" pitchFamily="2" charset="-122"/>
                <a:ea typeface="华文仿宋" panose="02010600040101010101" pitchFamily="2" charset="-122"/>
              </a:rPr>
              <a:t>1.</a:t>
            </a:r>
            <a:r>
              <a:rPr lang="zh-CN" altLang="zh-CN" sz="2000" dirty="0">
                <a:latin typeface="华文仿宋" panose="02010600040101010101" pitchFamily="2" charset="-122"/>
                <a:ea typeface="华文仿宋" panose="02010600040101010101" pitchFamily="2" charset="-122"/>
              </a:rPr>
              <a:t>股权众筹平台作为新的金融中介，即</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集资门户</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，可以为融资者</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创业企业</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提供股权发行、销售的平台。</a:t>
            </a:r>
            <a:endParaRPr lang="en-US" altLang="zh-CN" sz="2000" dirty="0">
              <a:latin typeface="华文仿宋" panose="02010600040101010101" pitchFamily="2" charset="-122"/>
              <a:ea typeface="华文仿宋" panose="02010600040101010101" pitchFamily="2" charset="-122"/>
            </a:endParaRPr>
          </a:p>
          <a:p>
            <a:pPr marL="0" indent="0">
              <a:buNone/>
            </a:pPr>
            <a:r>
              <a:rPr lang="en-US" altLang="zh-CN" sz="2000" dirty="0">
                <a:latin typeface="华文仿宋" panose="02010600040101010101" pitchFamily="2" charset="-122"/>
                <a:ea typeface="华文仿宋" panose="02010600040101010101" pitchFamily="2" charset="-122"/>
              </a:rPr>
              <a:t>2.</a:t>
            </a:r>
            <a:r>
              <a:rPr lang="zh-CN" altLang="zh-CN" sz="2000" dirty="0">
                <a:latin typeface="华文仿宋" panose="02010600040101010101" pitchFamily="2" charset="-122"/>
                <a:ea typeface="华文仿宋" panose="02010600040101010101" pitchFamily="2" charset="-122"/>
              </a:rPr>
              <a:t>为融资的创业企业和投资者提供其他辅助性服务，包括提供对该证券发行、销售、购买等过程的尽职调查服务以及向创业企业和投资者提供标准化文件服务。</a:t>
            </a:r>
          </a:p>
          <a:p>
            <a:pPr marL="0" indent="0">
              <a:buNone/>
            </a:pPr>
            <a:r>
              <a:rPr lang="zh-CN" altLang="en-US" sz="2000" dirty="0"/>
              <a:t>三、禁止事项</a:t>
            </a:r>
            <a:endParaRPr lang="en-US" altLang="zh-CN" sz="2000" dirty="0"/>
          </a:p>
          <a:p>
            <a:pPr marL="0" indent="0">
              <a:buNone/>
            </a:pPr>
            <a:r>
              <a:rPr lang="en-US" altLang="zh-CN" sz="2000" dirty="0">
                <a:latin typeface="华文仿宋" panose="02010600040101010101" pitchFamily="2" charset="-122"/>
                <a:ea typeface="华文仿宋" panose="02010600040101010101" pitchFamily="2" charset="-122"/>
              </a:rPr>
              <a:t>1.</a:t>
            </a:r>
            <a:r>
              <a:rPr lang="zh-CN" altLang="zh-CN" sz="2000" dirty="0">
                <a:latin typeface="华文仿宋" panose="02010600040101010101" pitchFamily="2" charset="-122"/>
                <a:ea typeface="华文仿宋" panose="02010600040101010101" pitchFamily="2" charset="-122"/>
              </a:rPr>
              <a:t>经营咨询服务，向证券发行机构或投资者提供投资意见或建议，或通过劝诱性的购买、销售或发行方式，吸引投资者购买其网站发行或展示的证券。</a:t>
            </a:r>
            <a:endParaRPr lang="en-US" altLang="zh-CN" sz="2000" dirty="0">
              <a:latin typeface="华文仿宋" panose="02010600040101010101" pitchFamily="2" charset="-122"/>
              <a:ea typeface="华文仿宋" panose="02010600040101010101" pitchFamily="2" charset="-122"/>
            </a:endParaRPr>
          </a:p>
          <a:p>
            <a:pPr marL="0" indent="0">
              <a:buNone/>
            </a:pPr>
            <a:r>
              <a:rPr lang="en-US" altLang="zh-CN" sz="2000" dirty="0">
                <a:latin typeface="华文仿宋" panose="02010600040101010101" pitchFamily="2" charset="-122"/>
                <a:ea typeface="华文仿宋" panose="02010600040101010101" pitchFamily="2" charset="-122"/>
              </a:rPr>
              <a:t>2.</a:t>
            </a:r>
            <a:r>
              <a:rPr lang="zh-CN" altLang="zh-CN" sz="2000" dirty="0">
                <a:latin typeface="华文仿宋" panose="02010600040101010101" pitchFamily="2" charset="-122"/>
                <a:ea typeface="华文仿宋" panose="02010600040101010101" pitchFamily="2" charset="-122"/>
              </a:rPr>
              <a:t>持有自家平台上线企业的证券，参与自家平台上项目的投资，即经营传统券商所谓的</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自营</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业务。</a:t>
            </a:r>
            <a:endParaRPr lang="en-US" altLang="zh-CN" sz="2000" dirty="0">
              <a:latin typeface="华文仿宋" panose="02010600040101010101" pitchFamily="2" charset="-122"/>
              <a:ea typeface="华文仿宋" panose="02010600040101010101" pitchFamily="2" charset="-122"/>
            </a:endParaRPr>
          </a:p>
          <a:p>
            <a:pPr marL="0" indent="0">
              <a:buNone/>
            </a:pPr>
            <a:r>
              <a:rPr lang="en-US" altLang="zh-CN" sz="2000" dirty="0">
                <a:latin typeface="华文仿宋" panose="02010600040101010101" pitchFamily="2" charset="-122"/>
                <a:ea typeface="华文仿宋" panose="02010600040101010101" pitchFamily="2" charset="-122"/>
              </a:rPr>
              <a:t>3.JOBS</a:t>
            </a:r>
            <a:r>
              <a:rPr lang="zh-CN" altLang="zh-CN" sz="2000" dirty="0">
                <a:latin typeface="华文仿宋" panose="02010600040101010101" pitchFamily="2" charset="-122"/>
                <a:ea typeface="华文仿宋" panose="02010600040101010101" pitchFamily="2" charset="-122"/>
              </a:rPr>
              <a:t>法案严禁平台内部人员通过平台上的证券交易获利，也不得向第三方宣传机构或个人以及为平台提供潜在投资者信息的人员提供报酬。</a:t>
            </a:r>
          </a:p>
          <a:p>
            <a:pPr marL="0" indent="0">
              <a:buNone/>
            </a:pPr>
            <a:endParaRPr lang="zh-CN" alt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16037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F1B0B2CC-3500-4C63-84FB-65F7142804A3}"/>
              </a:ext>
            </a:extLst>
          </p:cNvPr>
          <p:cNvSpPr>
            <a:spLocks noGrp="1"/>
          </p:cNvSpPr>
          <p:nvPr>
            <p:ph type="title"/>
          </p:nvPr>
        </p:nvSpPr>
        <p:spPr>
          <a:xfrm>
            <a:off x="643467" y="321734"/>
            <a:ext cx="10905066" cy="1135737"/>
          </a:xfrm>
        </p:spPr>
        <p:txBody>
          <a:bodyPr>
            <a:normAutofit/>
          </a:bodyPr>
          <a:lstStyle/>
          <a:p>
            <a:endParaRPr lang="zh-CN" altLang="en-US" sz="3600"/>
          </a:p>
        </p:txBody>
      </p:sp>
      <p:sp>
        <p:nvSpPr>
          <p:cNvPr id="3" name="内容占位符 2">
            <a:extLst>
              <a:ext uri="{FF2B5EF4-FFF2-40B4-BE49-F238E27FC236}">
                <a16:creationId xmlns:a16="http://schemas.microsoft.com/office/drawing/2014/main" id="{0C78B221-C704-43AE-AEA4-3B885FCDEB9C}"/>
              </a:ext>
            </a:extLst>
          </p:cNvPr>
          <p:cNvSpPr>
            <a:spLocks noGrp="1"/>
          </p:cNvSpPr>
          <p:nvPr>
            <p:ph idx="1"/>
          </p:nvPr>
        </p:nvSpPr>
        <p:spPr>
          <a:xfrm>
            <a:off x="643467" y="1782981"/>
            <a:ext cx="10905066" cy="4393982"/>
          </a:xfrm>
        </p:spPr>
        <p:txBody>
          <a:bodyPr>
            <a:normAutofit/>
          </a:bodyPr>
          <a:lstStyle/>
          <a:p>
            <a:pPr marL="0" indent="0">
              <a:buNone/>
            </a:pPr>
            <a:r>
              <a:rPr lang="zh-CN" altLang="en-US" dirty="0"/>
              <a:t>四、</a:t>
            </a:r>
            <a:r>
              <a:rPr lang="zh-CN" altLang="zh-CN" dirty="0"/>
              <a:t>股权众筹平台的资格认定</a:t>
            </a:r>
            <a:endParaRPr lang="en-US" altLang="zh-CN" dirty="0"/>
          </a:p>
          <a:p>
            <a:pPr marL="0" indent="0">
              <a:buNone/>
            </a:pPr>
            <a:r>
              <a:rPr lang="en-US" altLang="zh-CN" dirty="0">
                <a:latin typeface="华文仿宋" panose="02010600040101010101" pitchFamily="2" charset="-122"/>
                <a:ea typeface="华文仿宋" panose="02010600040101010101" pitchFamily="2" charset="-122"/>
              </a:rPr>
              <a:t>      JOBS</a:t>
            </a:r>
            <a:r>
              <a:rPr lang="zh-CN" altLang="zh-CN" dirty="0">
                <a:latin typeface="华文仿宋" panose="02010600040101010101" pitchFamily="2" charset="-122"/>
                <a:ea typeface="华文仿宋" panose="02010600040101010101" pitchFamily="2" charset="-122"/>
              </a:rPr>
              <a:t>法案赋予众筹平台的豁免权是指免去平台登记为证券经纪商的义务，并不意味着免除了众筹平台一切的登记注册要求，也不等同于平台可以规避</a:t>
            </a:r>
            <a:r>
              <a:rPr lang="en-US" altLang="zh-CN" dirty="0">
                <a:latin typeface="华文仿宋" panose="02010600040101010101" pitchFamily="2" charset="-122"/>
                <a:ea typeface="华文仿宋" panose="02010600040101010101" pitchFamily="2" charset="-122"/>
              </a:rPr>
              <a:t>SEC</a:t>
            </a:r>
            <a:r>
              <a:rPr lang="zh-CN" altLang="zh-CN" dirty="0">
                <a:latin typeface="华文仿宋" panose="02010600040101010101" pitchFamily="2" charset="-122"/>
                <a:ea typeface="华文仿宋" panose="02010600040101010101" pitchFamily="2" charset="-122"/>
              </a:rPr>
              <a:t>的监管。</a:t>
            </a:r>
            <a:r>
              <a:rPr lang="en-US" altLang="zh-CN" dirty="0">
                <a:latin typeface="华文仿宋" panose="02010600040101010101" pitchFamily="2" charset="-122"/>
                <a:ea typeface="华文仿宋" panose="02010600040101010101" pitchFamily="2" charset="-122"/>
              </a:rPr>
              <a:t>JOBS</a:t>
            </a:r>
            <a:r>
              <a:rPr lang="zh-CN" altLang="zh-CN" dirty="0">
                <a:latin typeface="华文仿宋" panose="02010600040101010101" pitchFamily="2" charset="-122"/>
                <a:ea typeface="华文仿宋" panose="02010600040101010101" pitchFamily="2" charset="-122"/>
              </a:rPr>
              <a:t>法案第</a:t>
            </a:r>
            <a:r>
              <a:rPr lang="en-US" altLang="zh-CN" dirty="0">
                <a:latin typeface="华文仿宋" panose="02010600040101010101" pitchFamily="2" charset="-122"/>
                <a:ea typeface="华文仿宋" panose="02010600040101010101" pitchFamily="2" charset="-122"/>
              </a:rPr>
              <a:t>304</a:t>
            </a:r>
            <a:r>
              <a:rPr lang="zh-CN" altLang="zh-CN" dirty="0">
                <a:latin typeface="华文仿宋" panose="02010600040101010101" pitchFamily="2" charset="-122"/>
                <a:ea typeface="华文仿宋" panose="02010600040101010101" pitchFamily="2" charset="-122"/>
              </a:rPr>
              <a:t>条款明确规定了获得豁免权的前提条件</a:t>
            </a:r>
            <a:r>
              <a:rPr lang="en-US" altLang="zh-CN" dirty="0">
                <a:latin typeface="华文仿宋" panose="02010600040101010101" pitchFamily="2" charset="-122"/>
                <a:ea typeface="华文仿宋" panose="02010600040101010101" pitchFamily="2" charset="-122"/>
              </a:rPr>
              <a:t>:</a:t>
            </a:r>
          </a:p>
          <a:p>
            <a:pPr marL="0" indent="0">
              <a:buNone/>
            </a:pP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获得豁免权的众筹平台仍然受到证券交易委员会</a:t>
            </a:r>
            <a:r>
              <a:rPr lang="en-US" altLang="zh-CN" dirty="0">
                <a:latin typeface="华文仿宋" panose="02010600040101010101" pitchFamily="2" charset="-122"/>
                <a:ea typeface="华文仿宋" panose="02010600040101010101" pitchFamily="2" charset="-122"/>
              </a:rPr>
              <a:t>(SEC)</a:t>
            </a:r>
            <a:r>
              <a:rPr lang="zh-CN" altLang="zh-CN" dirty="0">
                <a:latin typeface="华文仿宋" panose="02010600040101010101" pitchFamily="2" charset="-122"/>
                <a:ea typeface="华文仿宋" panose="02010600040101010101" pitchFamily="2" charset="-122"/>
              </a:rPr>
              <a:t>以及其他相关部门的监管</a:t>
            </a:r>
            <a:r>
              <a:rPr lang="zh-CN" altLang="en-US"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获得豁免权的众筹平台必须要在美国金融业监管局</a:t>
            </a:r>
            <a:r>
              <a:rPr lang="en-US" altLang="zh-CN" dirty="0">
                <a:latin typeface="华文仿宋" panose="02010600040101010101" pitchFamily="2" charset="-122"/>
                <a:ea typeface="华文仿宋" panose="02010600040101010101" pitchFamily="2" charset="-122"/>
              </a:rPr>
              <a:t>(FINRA)</a:t>
            </a:r>
            <a:r>
              <a:rPr lang="zh-CN" altLang="zh-CN" dirty="0">
                <a:latin typeface="华文仿宋" panose="02010600040101010101" pitchFamily="2" charset="-122"/>
                <a:ea typeface="华文仿宋" panose="02010600040101010101" pitchFamily="2" charset="-122"/>
              </a:rPr>
              <a:t>登记。</a:t>
            </a:r>
          </a:p>
          <a:p>
            <a:pPr marL="0" indent="0">
              <a:buNone/>
            </a:pPr>
            <a:endParaRPr lang="en-US" altLang="zh-CN" sz="2000" dirty="0"/>
          </a:p>
          <a:p>
            <a:pPr marL="0" indent="0">
              <a:buNone/>
            </a:pPr>
            <a:endParaRPr lang="zh-CN" alt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5585592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8CD80B6D-D2F6-456E-BDDD-675C952F84E0}"/>
              </a:ext>
            </a:extLst>
          </p:cNvPr>
          <p:cNvSpPr>
            <a:spLocks noGrp="1"/>
          </p:cNvSpPr>
          <p:nvPr>
            <p:ph type="title"/>
          </p:nvPr>
        </p:nvSpPr>
        <p:spPr>
          <a:xfrm>
            <a:off x="643467" y="321734"/>
            <a:ext cx="10905066" cy="1135737"/>
          </a:xfrm>
        </p:spPr>
        <p:txBody>
          <a:bodyPr>
            <a:normAutofit/>
          </a:bodyPr>
          <a:lstStyle/>
          <a:p>
            <a:endParaRPr lang="zh-CN" altLang="en-US" sz="3600"/>
          </a:p>
        </p:txBody>
      </p:sp>
      <p:sp>
        <p:nvSpPr>
          <p:cNvPr id="3" name="内容占位符 2">
            <a:extLst>
              <a:ext uri="{FF2B5EF4-FFF2-40B4-BE49-F238E27FC236}">
                <a16:creationId xmlns:a16="http://schemas.microsoft.com/office/drawing/2014/main" id="{55731B7E-0245-41A7-B62F-2F019387BB25}"/>
              </a:ext>
            </a:extLst>
          </p:cNvPr>
          <p:cNvSpPr>
            <a:spLocks noGrp="1"/>
          </p:cNvSpPr>
          <p:nvPr>
            <p:ph idx="1"/>
          </p:nvPr>
        </p:nvSpPr>
        <p:spPr>
          <a:xfrm>
            <a:off x="643467" y="1782981"/>
            <a:ext cx="10905066" cy="4393982"/>
          </a:xfrm>
        </p:spPr>
        <p:txBody>
          <a:bodyPr>
            <a:normAutofit/>
          </a:bodyPr>
          <a:lstStyle/>
          <a:p>
            <a:pPr marL="0" indent="0">
              <a:buNone/>
            </a:pPr>
            <a:r>
              <a:rPr lang="zh-CN" altLang="en-US" dirty="0"/>
              <a:t>五、众筹平台的信息披露义务</a:t>
            </a:r>
            <a:endParaRPr lang="en-US" altLang="zh-CN" dirty="0"/>
          </a:p>
          <a:p>
            <a:pPr marL="0" indent="0">
              <a:buNone/>
            </a:pP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对</a:t>
            </a:r>
            <a:r>
              <a:rPr lang="en-US" altLang="zh-CN" dirty="0">
                <a:latin typeface="华文仿宋" panose="02010600040101010101" pitchFamily="2" charset="-122"/>
                <a:ea typeface="华文仿宋" panose="02010600040101010101" pitchFamily="2" charset="-122"/>
              </a:rPr>
              <a:t>SEC</a:t>
            </a:r>
            <a:r>
              <a:rPr lang="zh-CN" altLang="zh-CN" dirty="0">
                <a:latin typeface="华文仿宋" panose="02010600040101010101" pitchFamily="2" charset="-122"/>
                <a:ea typeface="华文仿宋" panose="02010600040101010101" pitchFamily="2" charset="-122"/>
              </a:rPr>
              <a:t>和潜在的股权众筹投资者揭示众筹融资蕴藏的风险</a:t>
            </a:r>
            <a:r>
              <a:rPr lang="zh-CN" altLang="en-US"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审核投资者信息，明确投资者了解其投资存在损失的风险，且能够承担损失。</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最少在众筹销售前</a:t>
            </a:r>
            <a:r>
              <a:rPr lang="en-US" altLang="zh-CN" dirty="0">
                <a:latin typeface="华文仿宋" panose="02010600040101010101" pitchFamily="2" charset="-122"/>
                <a:ea typeface="华文仿宋" panose="02010600040101010101" pitchFamily="2" charset="-122"/>
              </a:rPr>
              <a:t>21</a:t>
            </a:r>
            <a:r>
              <a:rPr lang="zh-CN" altLang="zh-CN" dirty="0">
                <a:latin typeface="华文仿宋" panose="02010600040101010101" pitchFamily="2" charset="-122"/>
                <a:ea typeface="华文仿宋" panose="02010600040101010101" pitchFamily="2" charset="-122"/>
              </a:rPr>
              <a:t>天</a:t>
            </a:r>
            <a:r>
              <a:rPr lang="zh-CN" altLang="en-US" dirty="0">
                <a:latin typeface="华文仿宋" panose="02010600040101010101" pitchFamily="2" charset="-122"/>
                <a:ea typeface="华文仿宋" panose="02010600040101010101" pitchFamily="2" charset="-122"/>
              </a:rPr>
              <a:t>，依法</a:t>
            </a:r>
            <a:r>
              <a:rPr lang="zh-CN" altLang="zh-CN" dirty="0">
                <a:latin typeface="华文仿宋" panose="02010600040101010101" pitchFamily="2" charset="-122"/>
                <a:ea typeface="华文仿宋" panose="02010600040101010101" pitchFamily="2" charset="-122"/>
              </a:rPr>
              <a:t>向</a:t>
            </a:r>
            <a:r>
              <a:rPr lang="en-US" altLang="zh-CN" dirty="0">
                <a:latin typeface="华文仿宋" panose="02010600040101010101" pitchFamily="2" charset="-122"/>
                <a:ea typeface="华文仿宋" panose="02010600040101010101" pitchFamily="2" charset="-122"/>
              </a:rPr>
              <a:t>SEC</a:t>
            </a:r>
            <a:r>
              <a:rPr lang="zh-CN" altLang="zh-CN" dirty="0">
                <a:latin typeface="华文仿宋" panose="02010600040101010101" pitchFamily="2" charset="-122"/>
                <a:ea typeface="华文仿宋" panose="02010600040101010101" pitchFamily="2" charset="-122"/>
              </a:rPr>
              <a:t>和潜在的投资者</a:t>
            </a:r>
            <a:r>
              <a:rPr lang="zh-CN" altLang="en-US" dirty="0">
                <a:latin typeface="华文仿宋" panose="02010600040101010101" pitchFamily="2" charset="-122"/>
                <a:ea typeface="华文仿宋" panose="02010600040101010101" pitchFamily="2" charset="-122"/>
              </a:rPr>
              <a:t>提供相关</a:t>
            </a:r>
            <a:r>
              <a:rPr lang="zh-CN" altLang="zh-CN" dirty="0">
                <a:latin typeface="华文仿宋" panose="02010600040101010101" pitchFamily="2" charset="-122"/>
                <a:ea typeface="华文仿宋" panose="02010600040101010101" pitchFamily="2" charset="-122"/>
              </a:rPr>
              <a:t>信息</a:t>
            </a:r>
            <a:r>
              <a:rPr lang="zh-CN" altLang="en-US"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a:p>
            <a:pPr marL="0" indent="0">
              <a:buNone/>
            </a:pPr>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中介机构要对筹资者的背景进行调查，对筹资者的经理、任何持有筹资者外部股份超过</a:t>
            </a:r>
            <a:r>
              <a:rPr lang="en-US" altLang="zh-CN" dirty="0">
                <a:latin typeface="华文仿宋" panose="02010600040101010101" pitchFamily="2" charset="-122"/>
                <a:ea typeface="华文仿宋" panose="02010600040101010101" pitchFamily="2" charset="-122"/>
              </a:rPr>
              <a:t>20%</a:t>
            </a:r>
            <a:r>
              <a:rPr lang="zh-CN" altLang="zh-CN" dirty="0">
                <a:latin typeface="华文仿宋" panose="02010600040101010101" pitchFamily="2" charset="-122"/>
                <a:ea typeface="华文仿宋" panose="02010600040101010101" pitchFamily="2" charset="-122"/>
              </a:rPr>
              <a:t>的投资者的相关情况进行调查。</a:t>
            </a:r>
            <a:r>
              <a:rPr lang="zh-CN" altLang="en-US" dirty="0">
                <a:latin typeface="华文仿宋" panose="02010600040101010101" pitchFamily="2" charset="-122"/>
                <a:ea typeface="华文仿宋" panose="02010600040101010101" pitchFamily="2" charset="-122"/>
              </a:rPr>
              <a:t>减少欺诈行为发生。</a:t>
            </a:r>
            <a:endParaRPr lang="en-US" altLang="zh-CN" dirty="0">
              <a:latin typeface="华文仿宋" panose="02010600040101010101" pitchFamily="2" charset="-122"/>
              <a:ea typeface="华文仿宋" panose="02010600040101010101" pitchFamily="2" charset="-122"/>
            </a:endParaRPr>
          </a:p>
          <a:p>
            <a:pPr marL="0" indent="0">
              <a:buNone/>
            </a:pPr>
            <a:endParaRPr lang="zh-CN" alt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9939543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37AD7DE0-CCAF-4281-9069-A88CF0A396F0}"/>
              </a:ext>
            </a:extLst>
          </p:cNvPr>
          <p:cNvSpPr>
            <a:spLocks noGrp="1"/>
          </p:cNvSpPr>
          <p:nvPr>
            <p:ph type="title"/>
          </p:nvPr>
        </p:nvSpPr>
        <p:spPr>
          <a:xfrm>
            <a:off x="643467" y="321734"/>
            <a:ext cx="10905066" cy="1135737"/>
          </a:xfrm>
        </p:spPr>
        <p:txBody>
          <a:bodyPr>
            <a:normAutofit/>
          </a:bodyPr>
          <a:lstStyle/>
          <a:p>
            <a:r>
              <a:rPr lang="zh-CN" altLang="en-US" sz="3600"/>
              <a:t>六、</a:t>
            </a:r>
            <a:r>
              <a:rPr lang="en-US" altLang="zh-CN" sz="3600"/>
              <a:t>2015</a:t>
            </a:r>
            <a:r>
              <a:rPr lang="zh-CN" altLang="zh-CN" sz="3600"/>
              <a:t>年</a:t>
            </a:r>
            <a:r>
              <a:rPr lang="en-US" altLang="zh-CN" sz="3600"/>
              <a:t>10</a:t>
            </a:r>
            <a:r>
              <a:rPr lang="zh-CN" altLang="zh-CN" sz="3600"/>
              <a:t>月</a:t>
            </a:r>
            <a:r>
              <a:rPr lang="en-US" altLang="zh-CN" sz="3600"/>
              <a:t>30</a:t>
            </a:r>
            <a:r>
              <a:rPr lang="zh-CN" altLang="zh-CN" sz="3600"/>
              <a:t>日</a:t>
            </a:r>
            <a:r>
              <a:rPr lang="en-US" altLang="zh-CN" sz="3600"/>
              <a:t>,“JOBS</a:t>
            </a:r>
            <a:r>
              <a:rPr lang="zh-CN" altLang="zh-CN" sz="3600"/>
              <a:t>法案</a:t>
            </a:r>
            <a:r>
              <a:rPr lang="en-US" altLang="zh-CN" sz="3600"/>
              <a:t>”</a:t>
            </a:r>
            <a:r>
              <a:rPr lang="zh-CN" altLang="zh-CN" sz="3600"/>
              <a:t>第三部分</a:t>
            </a:r>
            <a:r>
              <a:rPr lang="en-US" altLang="zh-CN" sz="3600"/>
              <a:t>Title III</a:t>
            </a:r>
            <a:r>
              <a:rPr lang="zh-CN" altLang="en-US" sz="3600"/>
              <a:t>修改获批</a:t>
            </a:r>
          </a:p>
        </p:txBody>
      </p:sp>
      <p:sp>
        <p:nvSpPr>
          <p:cNvPr id="3" name="内容占位符 2">
            <a:extLst>
              <a:ext uri="{FF2B5EF4-FFF2-40B4-BE49-F238E27FC236}">
                <a16:creationId xmlns:a16="http://schemas.microsoft.com/office/drawing/2014/main" id="{1643417D-7F1E-4F63-80D5-BCF2F8F72E5B}"/>
              </a:ext>
            </a:extLst>
          </p:cNvPr>
          <p:cNvSpPr>
            <a:spLocks noGrp="1"/>
          </p:cNvSpPr>
          <p:nvPr>
            <p:ph idx="1"/>
          </p:nvPr>
        </p:nvSpPr>
        <p:spPr>
          <a:xfrm>
            <a:off x="643467" y="1782981"/>
            <a:ext cx="10905066" cy="4393982"/>
          </a:xfrm>
        </p:spPr>
        <p:txBody>
          <a:bodyPr>
            <a:normAutofit/>
          </a:bodyPr>
          <a:lstStyle/>
          <a:p>
            <a:pPr marL="0" indent="0">
              <a:lnSpc>
                <a:spcPct val="100000"/>
              </a:lnSpc>
              <a:buNone/>
            </a:pPr>
            <a:r>
              <a:rPr lang="en-US" altLang="zh-CN" sz="2400" dirty="0">
                <a:latin typeface="华文仿宋" panose="02010600040101010101" pitchFamily="2" charset="-122"/>
                <a:ea typeface="华文仿宋" panose="02010600040101010101" pitchFamily="2" charset="-122"/>
              </a:rPr>
              <a:t>1.</a:t>
            </a:r>
            <a:r>
              <a:rPr lang="zh-CN" altLang="zh-CN" sz="2400" dirty="0">
                <a:latin typeface="华文仿宋" panose="02010600040101010101" pitchFamily="2" charset="-122"/>
                <a:ea typeface="华文仿宋" panose="02010600040101010101" pitchFamily="2" charset="-122"/>
              </a:rPr>
              <a:t>募资公司在</a:t>
            </a:r>
            <a:r>
              <a:rPr lang="en-US" altLang="zh-CN" sz="2400" dirty="0">
                <a:latin typeface="华文仿宋" panose="02010600040101010101" pitchFamily="2" charset="-122"/>
                <a:ea typeface="华文仿宋" panose="02010600040101010101" pitchFamily="2" charset="-122"/>
              </a:rPr>
              <a:t>12</a:t>
            </a:r>
            <a:r>
              <a:rPr lang="zh-CN" altLang="zh-CN" sz="2400" dirty="0">
                <a:latin typeface="华文仿宋" panose="02010600040101010101" pitchFamily="2" charset="-122"/>
                <a:ea typeface="华文仿宋" panose="02010600040101010101" pitchFamily="2" charset="-122"/>
              </a:rPr>
              <a:t>个月内</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通过众筹方式发行证券的募资总额最多不超过</a:t>
            </a:r>
            <a:r>
              <a:rPr lang="en-US" altLang="zh-CN" sz="2400" dirty="0">
                <a:latin typeface="华文仿宋" panose="02010600040101010101" pitchFamily="2" charset="-122"/>
                <a:ea typeface="华文仿宋" panose="02010600040101010101" pitchFamily="2" charset="-122"/>
              </a:rPr>
              <a:t>100</a:t>
            </a:r>
            <a:r>
              <a:rPr lang="zh-CN" altLang="zh-CN" sz="2400" dirty="0">
                <a:latin typeface="华文仿宋" panose="02010600040101010101" pitchFamily="2" charset="-122"/>
                <a:ea typeface="华文仿宋" panose="02010600040101010101" pitchFamily="2" charset="-122"/>
              </a:rPr>
              <a:t>万美元。金额与旧版一样</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但表述上发生变化。</a:t>
            </a:r>
            <a:endParaRPr lang="en-US" altLang="zh-CN" sz="2400" dirty="0">
              <a:latin typeface="华文仿宋" panose="02010600040101010101" pitchFamily="2" charset="-122"/>
              <a:ea typeface="华文仿宋" panose="02010600040101010101" pitchFamily="2" charset="-122"/>
            </a:endParaRPr>
          </a:p>
          <a:p>
            <a:pPr marL="0" indent="0">
              <a:lnSpc>
                <a:spcPct val="100000"/>
              </a:lnSpc>
              <a:buNone/>
            </a:pPr>
            <a:r>
              <a:rPr lang="en-US" altLang="zh-CN" sz="2400" dirty="0">
                <a:latin typeface="华文仿宋" panose="02010600040101010101" pitchFamily="2" charset="-122"/>
                <a:ea typeface="华文仿宋" panose="02010600040101010101" pitchFamily="2" charset="-122"/>
              </a:rPr>
              <a:t>2.</a:t>
            </a:r>
            <a:r>
              <a:rPr lang="zh-CN" altLang="zh-CN" sz="2400" dirty="0">
                <a:latin typeface="华文仿宋" panose="02010600040101010101" pitchFamily="2" charset="-122"/>
                <a:ea typeface="华文仿宋" panose="02010600040101010101" pitchFamily="2" charset="-122"/>
              </a:rPr>
              <a:t>对个人投资者在</a:t>
            </a:r>
            <a:r>
              <a:rPr lang="en-US" altLang="zh-CN" sz="2400" dirty="0">
                <a:latin typeface="华文仿宋" panose="02010600040101010101" pitchFamily="2" charset="-122"/>
                <a:ea typeface="华文仿宋" panose="02010600040101010101" pitchFamily="2" charset="-122"/>
              </a:rPr>
              <a:t>12</a:t>
            </a:r>
            <a:r>
              <a:rPr lang="zh-CN" altLang="zh-CN" sz="2400" dirty="0">
                <a:latin typeface="华文仿宋" panose="02010600040101010101" pitchFamily="2" charset="-122"/>
                <a:ea typeface="华文仿宋" panose="02010600040101010101" pitchFamily="2" charset="-122"/>
              </a:rPr>
              <a:t>个月内参与众筹的投资额有限制</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如果个人投资者的年收入或净值少于</a:t>
            </a:r>
            <a:r>
              <a:rPr lang="en-US" altLang="zh-CN" sz="2400" dirty="0">
                <a:latin typeface="华文仿宋" panose="02010600040101010101" pitchFamily="2" charset="-122"/>
                <a:ea typeface="华文仿宋" panose="02010600040101010101" pitchFamily="2" charset="-122"/>
              </a:rPr>
              <a:t>10</a:t>
            </a:r>
            <a:r>
              <a:rPr lang="zh-CN" altLang="zh-CN" sz="2400" dirty="0">
                <a:latin typeface="华文仿宋" panose="02010600040101010101" pitchFamily="2" charset="-122"/>
                <a:ea typeface="华文仿宋" panose="02010600040101010101" pitchFamily="2" charset="-122"/>
              </a:rPr>
              <a:t>万美元</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则可以投资</a:t>
            </a:r>
            <a:r>
              <a:rPr lang="en-US" altLang="zh-CN" sz="2400" dirty="0">
                <a:latin typeface="华文仿宋" panose="02010600040101010101" pitchFamily="2" charset="-122"/>
                <a:ea typeface="华文仿宋" panose="02010600040101010101" pitchFamily="2" charset="-122"/>
              </a:rPr>
              <a:t>2000</a:t>
            </a:r>
            <a:r>
              <a:rPr lang="zh-CN" altLang="zh-CN" sz="2400" dirty="0">
                <a:latin typeface="华文仿宋" panose="02010600040101010101" pitchFamily="2" charset="-122"/>
                <a:ea typeface="华文仿宋" panose="02010600040101010101" pitchFamily="2" charset="-122"/>
              </a:rPr>
              <a:t>美元</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或年收人或净值较小者的</a:t>
            </a:r>
            <a:r>
              <a:rPr lang="en-US" altLang="zh-CN" sz="2400" dirty="0">
                <a:latin typeface="华文仿宋" panose="02010600040101010101" pitchFamily="2" charset="-122"/>
                <a:ea typeface="华文仿宋" panose="02010600040101010101" pitchFamily="2" charset="-122"/>
              </a:rPr>
              <a:t>5%;</a:t>
            </a:r>
            <a:r>
              <a:rPr lang="zh-CN" altLang="zh-CN" sz="2400" dirty="0">
                <a:latin typeface="华文仿宋" panose="02010600040101010101" pitchFamily="2" charset="-122"/>
                <a:ea typeface="华文仿宋" panose="02010600040101010101" pitchFamily="2" charset="-122"/>
              </a:rPr>
              <a:t>如果个人投资者的年收入或净值都不少于</a:t>
            </a:r>
            <a:r>
              <a:rPr lang="en-US" altLang="zh-CN" sz="2400" dirty="0">
                <a:latin typeface="华文仿宋" panose="02010600040101010101" pitchFamily="2" charset="-122"/>
                <a:ea typeface="华文仿宋" panose="02010600040101010101" pitchFamily="2" charset="-122"/>
              </a:rPr>
              <a:t>10</a:t>
            </a:r>
            <a:r>
              <a:rPr lang="zh-CN" altLang="zh-CN" sz="2400" dirty="0">
                <a:latin typeface="华文仿宋" panose="02010600040101010101" pitchFamily="2" charset="-122"/>
                <a:ea typeface="华文仿宋" panose="02010600040101010101" pitchFamily="2" charset="-122"/>
              </a:rPr>
              <a:t>万美元</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则可以投资其年收入或净值较小者的</a:t>
            </a:r>
            <a:r>
              <a:rPr lang="en-US" altLang="zh-CN" sz="2400" dirty="0">
                <a:latin typeface="华文仿宋" panose="02010600040101010101" pitchFamily="2" charset="-122"/>
                <a:ea typeface="华文仿宋" panose="02010600040101010101" pitchFamily="2" charset="-122"/>
              </a:rPr>
              <a:t>10%;12</a:t>
            </a:r>
            <a:r>
              <a:rPr lang="zh-CN" altLang="zh-CN" sz="2400" dirty="0">
                <a:latin typeface="华文仿宋" panose="02010600040101010101" pitchFamily="2" charset="-122"/>
                <a:ea typeface="华文仿宋" panose="02010600040101010101" pitchFamily="2" charset="-122"/>
              </a:rPr>
              <a:t>个月内</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通过所有众筹方式卖给单一个人投资者的证券总金额不得超过</a:t>
            </a:r>
            <a:r>
              <a:rPr lang="en-US" altLang="zh-CN" sz="2400" dirty="0">
                <a:latin typeface="华文仿宋" panose="02010600040101010101" pitchFamily="2" charset="-122"/>
                <a:ea typeface="华文仿宋" panose="02010600040101010101" pitchFamily="2" charset="-122"/>
              </a:rPr>
              <a:t>10</a:t>
            </a:r>
            <a:r>
              <a:rPr lang="zh-CN" altLang="zh-CN" sz="2400" dirty="0">
                <a:latin typeface="华文仿宋" panose="02010600040101010101" pitchFamily="2" charset="-122"/>
                <a:ea typeface="华文仿宋" panose="02010600040101010101" pitchFamily="2" charset="-122"/>
              </a:rPr>
              <a:t>万美元。</a:t>
            </a:r>
          </a:p>
          <a:p>
            <a:pPr marL="0" indent="0">
              <a:lnSpc>
                <a:spcPct val="100000"/>
              </a:lnSpc>
              <a:buNone/>
            </a:pPr>
            <a:r>
              <a:rPr lang="en-US" altLang="zh-CN" sz="2400" dirty="0">
                <a:latin typeface="华文仿宋" panose="02010600040101010101" pitchFamily="2" charset="-122"/>
                <a:ea typeface="华文仿宋" panose="02010600040101010101" pitchFamily="2" charset="-122"/>
              </a:rPr>
              <a:t>3.</a:t>
            </a:r>
            <a:r>
              <a:rPr lang="zh-CN" altLang="zh-CN" sz="2400" dirty="0">
                <a:latin typeface="华文仿宋" panose="02010600040101010101" pitchFamily="2" charset="-122"/>
                <a:ea typeface="华文仿宋" panose="02010600040101010101" pitchFamily="2" charset="-122"/>
              </a:rPr>
              <a:t>集资门户</a:t>
            </a:r>
            <a:r>
              <a:rPr lang="en-US" altLang="zh-CN" sz="2400" dirty="0">
                <a:latin typeface="华文仿宋" panose="02010600040101010101" pitchFamily="2" charset="-122"/>
                <a:ea typeface="华文仿宋" panose="02010600040101010101" pitchFamily="2" charset="-122"/>
              </a:rPr>
              <a:t>(Funding Portal)</a:t>
            </a:r>
            <a:r>
              <a:rPr lang="zh-CN" altLang="zh-CN" sz="2400" dirty="0">
                <a:latin typeface="华文仿宋" panose="02010600040101010101" pitchFamily="2" charset="-122"/>
                <a:ea typeface="华文仿宋" panose="02010600040101010101" pitchFamily="2" charset="-122"/>
              </a:rPr>
              <a:t>需要通过</a:t>
            </a:r>
            <a:r>
              <a:rPr lang="en-US" altLang="zh-CN" sz="2400" dirty="0">
                <a:latin typeface="华文仿宋" panose="02010600040101010101" pitchFamily="2" charset="-122"/>
                <a:ea typeface="华文仿宋" panose="02010600040101010101" pitchFamily="2" charset="-122"/>
              </a:rPr>
              <a:t>SEC</a:t>
            </a:r>
            <a:r>
              <a:rPr lang="zh-CN" altLang="zh-CN" sz="2400" dirty="0">
                <a:latin typeface="华文仿宋" panose="02010600040101010101" pitchFamily="2" charset="-122"/>
                <a:ea typeface="华文仿宋" panose="02010600040101010101" pitchFamily="2" charset="-122"/>
              </a:rPr>
              <a:t>注册成为新型集资门户</a:t>
            </a:r>
            <a:r>
              <a:rPr lang="en-US" altLang="zh-CN" sz="2400" dirty="0">
                <a:latin typeface="华文仿宋" panose="02010600040101010101" pitchFamily="2" charset="-122"/>
                <a:ea typeface="华文仿宋" panose="02010600040101010101" pitchFamily="2" charset="-122"/>
              </a:rPr>
              <a:t>(</a:t>
            </a:r>
            <a:r>
              <a:rPr lang="en-US" altLang="zh-CN" sz="2400" dirty="0" err="1">
                <a:latin typeface="华文仿宋" panose="02010600040101010101" pitchFamily="2" charset="-122"/>
                <a:ea typeface="华文仿宋" panose="02010600040101010101" pitchFamily="2" charset="-122"/>
              </a:rPr>
              <a:t>newForm</a:t>
            </a:r>
            <a:r>
              <a:rPr lang="en-US" altLang="zh-CN" sz="2400" dirty="0">
                <a:latin typeface="华文仿宋" panose="02010600040101010101" pitchFamily="2" charset="-122"/>
                <a:ea typeface="华文仿宋" panose="02010600040101010101" pitchFamily="2" charset="-122"/>
              </a:rPr>
              <a:t> Funding Portal),</a:t>
            </a:r>
            <a:r>
              <a:rPr lang="zh-CN" altLang="zh-CN" sz="2400" dirty="0">
                <a:latin typeface="华文仿宋" panose="02010600040101010101" pitchFamily="2" charset="-122"/>
                <a:ea typeface="华文仿宋" panose="02010600040101010101" pitchFamily="2" charset="-122"/>
              </a:rPr>
              <a:t>并且成为国家证券协会的成员。 符合要求的募资公司一次只能在一个众筹平台上发行证券。</a:t>
            </a:r>
          </a:p>
          <a:p>
            <a:pPr marL="0" indent="0">
              <a:buNone/>
            </a:pPr>
            <a:endParaRPr lang="en-US" altLang="zh-CN" sz="2000" dirty="0"/>
          </a:p>
          <a:p>
            <a:pPr marL="0" indent="0">
              <a:buNone/>
            </a:pPr>
            <a:endParaRPr lang="zh-CN" altLang="zh-CN" sz="2000" dirty="0"/>
          </a:p>
          <a:p>
            <a:pPr marL="0" indent="0">
              <a:buNone/>
            </a:pPr>
            <a:endParaRPr lang="zh-CN" alt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118741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097AF062-E112-48B2-B0A2-9BC69B7A0400}"/>
              </a:ext>
            </a:extLst>
          </p:cNvPr>
          <p:cNvSpPr>
            <a:spLocks noGrp="1"/>
          </p:cNvSpPr>
          <p:nvPr>
            <p:ph type="title"/>
          </p:nvPr>
        </p:nvSpPr>
        <p:spPr>
          <a:xfrm>
            <a:off x="643467" y="321734"/>
            <a:ext cx="10905066" cy="1135737"/>
          </a:xfrm>
        </p:spPr>
        <p:txBody>
          <a:bodyPr>
            <a:normAutofit/>
          </a:bodyPr>
          <a:lstStyle/>
          <a:p>
            <a:r>
              <a:rPr lang="en-US" altLang="zh-CN" sz="3600"/>
              <a:t>4.2 </a:t>
            </a:r>
            <a:r>
              <a:rPr lang="zh-CN" altLang="en-US" sz="3600"/>
              <a:t>日本</a:t>
            </a:r>
            <a:r>
              <a:rPr lang="en-US" altLang="zh-CN" sz="3600"/>
              <a:t>《</a:t>
            </a:r>
            <a:r>
              <a:rPr lang="zh-CN" altLang="en-US" sz="3600"/>
              <a:t>金融商品交易法等部分修改法案</a:t>
            </a:r>
            <a:r>
              <a:rPr lang="en-US" altLang="zh-CN" sz="3600"/>
              <a:t>》</a:t>
            </a:r>
            <a:endParaRPr lang="zh-CN" altLang="en-US" sz="3600"/>
          </a:p>
        </p:txBody>
      </p:sp>
      <p:sp>
        <p:nvSpPr>
          <p:cNvPr id="3" name="内容占位符 2">
            <a:extLst>
              <a:ext uri="{FF2B5EF4-FFF2-40B4-BE49-F238E27FC236}">
                <a16:creationId xmlns:a16="http://schemas.microsoft.com/office/drawing/2014/main" id="{525C0CE2-6C41-4D61-BE5E-831073D1C07A}"/>
              </a:ext>
            </a:extLst>
          </p:cNvPr>
          <p:cNvSpPr>
            <a:spLocks noGrp="1"/>
          </p:cNvSpPr>
          <p:nvPr>
            <p:ph idx="1"/>
          </p:nvPr>
        </p:nvSpPr>
        <p:spPr>
          <a:xfrm>
            <a:off x="643467" y="1782981"/>
            <a:ext cx="10905066" cy="4393982"/>
          </a:xfrm>
        </p:spPr>
        <p:txBody>
          <a:bodyPr>
            <a:normAutofit/>
          </a:bodyPr>
          <a:lstStyle/>
          <a:p>
            <a:pPr marL="0" indent="0">
              <a:buNone/>
            </a:pPr>
            <a:r>
              <a:rPr lang="zh-CN" altLang="en-US" sz="2000" dirty="0"/>
              <a:t>法律修改背景</a:t>
            </a:r>
            <a:endParaRPr lang="en-US" altLang="zh-CN" sz="2000" dirty="0">
              <a:latin typeface="楷体" panose="02010609060101010101" pitchFamily="49" charset="-122"/>
              <a:ea typeface="楷体" panose="02010609060101010101" pitchFamily="49" charset="-122"/>
            </a:endParaRPr>
          </a:p>
          <a:p>
            <a:pPr marL="0" indent="0">
              <a:buNone/>
            </a:pPr>
            <a:r>
              <a:rPr lang="en-US" altLang="zh-CN" sz="2000" dirty="0">
                <a:latin typeface="楷体" panose="02010609060101010101" pitchFamily="49" charset="-122"/>
                <a:ea typeface="楷体" panose="02010609060101010101" pitchFamily="49" charset="-122"/>
              </a:rPr>
              <a:t>    </a:t>
            </a:r>
            <a:r>
              <a:rPr lang="zh-CN" altLang="zh-CN" sz="2000" dirty="0">
                <a:latin typeface="华文仿宋" panose="02010600040101010101" pitchFamily="2" charset="-122"/>
                <a:ea typeface="华文仿宋" panose="02010600040101010101" pitchFamily="2" charset="-122"/>
              </a:rPr>
              <a:t>近几年的日本，特别是在国际金融危机之后，市场融资环境持续恶化，</a:t>
            </a:r>
            <a:r>
              <a:rPr lang="en-US" altLang="zh-CN" sz="2000" dirty="0">
                <a:latin typeface="华文仿宋" panose="02010600040101010101" pitchFamily="2" charset="-122"/>
                <a:ea typeface="华文仿宋" panose="02010600040101010101" pitchFamily="2" charset="-122"/>
              </a:rPr>
              <a:t>2014</a:t>
            </a:r>
            <a:r>
              <a:rPr lang="zh-CN" altLang="zh-CN" sz="2000" dirty="0">
                <a:latin typeface="华文仿宋" panose="02010600040101010101" pitchFamily="2" charset="-122"/>
                <a:ea typeface="华文仿宋" panose="02010600040101010101" pitchFamily="2" charset="-122"/>
              </a:rPr>
              <a:t>年甚至出现了经济负增长。在这种大背景下，</a:t>
            </a:r>
            <a:r>
              <a:rPr lang="en-US" altLang="zh-CN" sz="2000" dirty="0">
                <a:latin typeface="华文仿宋" panose="02010600040101010101" pitchFamily="2" charset="-122"/>
                <a:ea typeface="华文仿宋" panose="02010600040101010101" pitchFamily="2" charset="-122"/>
              </a:rPr>
              <a:t>2014</a:t>
            </a:r>
            <a:r>
              <a:rPr lang="zh-CN" altLang="zh-CN" sz="2000" dirty="0">
                <a:latin typeface="华文仿宋" panose="02010600040101010101" pitchFamily="2" charset="-122"/>
                <a:ea typeface="华文仿宋" panose="02010600040101010101" pitchFamily="2" charset="-122"/>
              </a:rPr>
              <a:t>年</a:t>
            </a:r>
            <a:r>
              <a:rPr lang="en-US" altLang="zh-CN" sz="2000" dirty="0">
                <a:latin typeface="华文仿宋" panose="02010600040101010101" pitchFamily="2" charset="-122"/>
                <a:ea typeface="华文仿宋" panose="02010600040101010101" pitchFamily="2" charset="-122"/>
              </a:rPr>
              <a:t>1</a:t>
            </a:r>
            <a:r>
              <a:rPr lang="zh-CN" altLang="zh-CN" sz="2000" dirty="0">
                <a:latin typeface="华文仿宋" panose="02010600040101010101" pitchFamily="2" charset="-122"/>
                <a:ea typeface="华文仿宋" panose="02010600040101010101" pitchFamily="2" charset="-122"/>
              </a:rPr>
              <a:t>月，日本政府出台了旨在降低资本市场入门门槛的小额投资非课税制度，激发了人们参与到企业融资过程中的热情，投资者投资意愿逐步提高。像其他国家一样，有利于惠及普通老百姓的众筹融资以其较低的投资 门槛逐步进入了人们的视野。众筹的发展很快引起了日本金融监管当局的重视，对现行法律进行了修改以适应并促进众筹的健康成长。</a:t>
            </a:r>
          </a:p>
          <a:p>
            <a:pPr marL="0" indent="0">
              <a:buNone/>
            </a:pPr>
            <a:endParaRPr lang="zh-CN" alt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845336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6819A538-D7FF-4838-9E64-C2D4EE79E5A3}"/>
              </a:ext>
            </a:extLst>
          </p:cNvPr>
          <p:cNvSpPr>
            <a:spLocks noGrp="1"/>
          </p:cNvSpPr>
          <p:nvPr>
            <p:ph type="title"/>
          </p:nvPr>
        </p:nvSpPr>
        <p:spPr>
          <a:xfrm>
            <a:off x="643467" y="321734"/>
            <a:ext cx="10905066" cy="1135737"/>
          </a:xfrm>
        </p:spPr>
        <p:txBody>
          <a:bodyPr>
            <a:normAutofit/>
          </a:bodyPr>
          <a:lstStyle/>
          <a:p>
            <a:r>
              <a:rPr lang="en-US" altLang="zh-CN" sz="3600" dirty="0"/>
              <a:t>4.2 </a:t>
            </a:r>
            <a:r>
              <a:rPr lang="zh-CN" altLang="en-US" sz="3600" dirty="0"/>
              <a:t>日本</a:t>
            </a:r>
            <a:r>
              <a:rPr lang="en-US" altLang="zh-CN" sz="3600" dirty="0"/>
              <a:t>《</a:t>
            </a:r>
            <a:r>
              <a:rPr lang="zh-CN" altLang="en-US" sz="3600" dirty="0"/>
              <a:t>金融商品交易法等部分修改法案</a:t>
            </a:r>
            <a:r>
              <a:rPr lang="en-US" altLang="zh-CN" sz="3600" dirty="0"/>
              <a:t>》</a:t>
            </a:r>
            <a:endParaRPr lang="zh-CN" altLang="en-US" sz="3600" dirty="0"/>
          </a:p>
        </p:txBody>
      </p:sp>
      <p:sp>
        <p:nvSpPr>
          <p:cNvPr id="3" name="内容占位符 2">
            <a:extLst>
              <a:ext uri="{FF2B5EF4-FFF2-40B4-BE49-F238E27FC236}">
                <a16:creationId xmlns:a16="http://schemas.microsoft.com/office/drawing/2014/main" id="{504C98FC-8F14-47AD-9028-014C9A2B7BE5}"/>
              </a:ext>
            </a:extLst>
          </p:cNvPr>
          <p:cNvSpPr>
            <a:spLocks noGrp="1"/>
          </p:cNvSpPr>
          <p:nvPr>
            <p:ph idx="1"/>
          </p:nvPr>
        </p:nvSpPr>
        <p:spPr>
          <a:xfrm>
            <a:off x="643467" y="1782981"/>
            <a:ext cx="10905066" cy="4393982"/>
          </a:xfrm>
        </p:spPr>
        <p:txBody>
          <a:bodyPr>
            <a:normAutofit/>
          </a:bodyPr>
          <a:lstStyle/>
          <a:p>
            <a:pPr marL="0" indent="0">
              <a:lnSpc>
                <a:spcPct val="120000"/>
              </a:lnSpc>
              <a:buNone/>
            </a:pPr>
            <a:r>
              <a:rPr lang="en-US" altLang="zh-CN" sz="2000" dirty="0">
                <a:latin typeface="华文仿宋" panose="02010600040101010101" pitchFamily="2" charset="-122"/>
                <a:ea typeface="华文仿宋" panose="02010600040101010101" pitchFamily="2" charset="-122"/>
              </a:rPr>
              <a:t>1</a:t>
            </a:r>
            <a:r>
              <a:rPr lang="zh-CN" altLang="zh-CN" sz="2000" dirty="0">
                <a:latin typeface="华文仿宋" panose="02010600040101010101" pitchFamily="2" charset="-122"/>
                <a:ea typeface="华文仿宋" panose="02010600040101010101" pitchFamily="2" charset="-122"/>
              </a:rPr>
              <a:t>放宽准入条件。该修改法案将投资的准人条件放宽，将通过网络等进行有价证券的公募或私募以及借由网络进行小额投资的股权众筹融资业者 作了不同的定义，相应地也进行了不同的规定，大幅放宽了准入条件。</a:t>
            </a:r>
          </a:p>
          <a:p>
            <a:pPr marL="0" indent="0">
              <a:lnSpc>
                <a:spcPct val="120000"/>
              </a:lnSpc>
              <a:buNone/>
            </a:pPr>
            <a:r>
              <a:rPr lang="en-US" altLang="zh-CN" sz="2000" dirty="0">
                <a:latin typeface="华文仿宋" panose="02010600040101010101" pitchFamily="2" charset="-122"/>
                <a:ea typeface="华文仿宋" panose="02010600040101010101" pitchFamily="2" charset="-122"/>
              </a:rPr>
              <a:t>2</a:t>
            </a:r>
            <a:r>
              <a:rPr lang="zh-CN" altLang="zh-CN" sz="2000" dirty="0">
                <a:latin typeface="华文仿宋" panose="02010600040101010101" pitchFamily="2" charset="-122"/>
                <a:ea typeface="华文仿宋" panose="02010600040101010101" pitchFamily="2" charset="-122"/>
              </a:rPr>
              <a:t>融资及投资规模限制。如同美国</a:t>
            </a:r>
            <a:r>
              <a:rPr lang="en-US" altLang="zh-CN" sz="2000" dirty="0">
                <a:latin typeface="华文仿宋" panose="02010600040101010101" pitchFamily="2" charset="-122"/>
                <a:ea typeface="华文仿宋" panose="02010600040101010101" pitchFamily="2" charset="-122"/>
              </a:rPr>
              <a:t>JOBS</a:t>
            </a:r>
            <a:r>
              <a:rPr lang="zh-CN" altLang="zh-CN" sz="2000" dirty="0">
                <a:latin typeface="华文仿宋" panose="02010600040101010101" pitchFamily="2" charset="-122"/>
                <a:ea typeface="华文仿宋" panose="02010600040101010101" pitchFamily="2" charset="-122"/>
              </a:rPr>
              <a:t>法案，日本的《金融商品交易法等部分修改法案》也对企业在线募集资金额上限进行了限制</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目前为</a:t>
            </a:r>
            <a:r>
              <a:rPr lang="en-US" altLang="zh-CN" sz="2000" dirty="0">
                <a:latin typeface="华文仿宋" panose="02010600040101010101" pitchFamily="2" charset="-122"/>
                <a:ea typeface="华文仿宋" panose="02010600040101010101" pitchFamily="2" charset="-122"/>
              </a:rPr>
              <a:t>100</a:t>
            </a:r>
            <a:r>
              <a:rPr lang="zh-CN" altLang="zh-CN" sz="2000" dirty="0">
                <a:latin typeface="华文仿宋" panose="02010600040101010101" pitchFamily="2" charset="-122"/>
                <a:ea typeface="华文仿宋" panose="02010600040101010101" pitchFamily="2" charset="-122"/>
              </a:rPr>
              <a:t>万美元，与美国</a:t>
            </a:r>
            <a:r>
              <a:rPr lang="en-US" altLang="zh-CN" sz="2000" dirty="0">
                <a:latin typeface="华文仿宋" panose="02010600040101010101" pitchFamily="2" charset="-122"/>
                <a:ea typeface="华文仿宋" panose="02010600040101010101" pitchFamily="2" charset="-122"/>
              </a:rPr>
              <a:t>JOBS</a:t>
            </a:r>
            <a:r>
              <a:rPr lang="zh-CN" altLang="zh-CN" sz="2000" dirty="0">
                <a:latin typeface="华文仿宋" panose="02010600040101010101" pitchFamily="2" charset="-122"/>
                <a:ea typeface="华文仿宋" panose="02010600040101010101" pitchFamily="2" charset="-122"/>
              </a:rPr>
              <a:t>法案相同</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。该修改法案同时也对公众投资者的投资金额进行了限制</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不超过</a:t>
            </a:r>
            <a:r>
              <a:rPr lang="en-US" altLang="zh-CN" sz="2000" dirty="0">
                <a:latin typeface="华文仿宋" panose="02010600040101010101" pitchFamily="2" charset="-122"/>
                <a:ea typeface="华文仿宋" panose="02010600040101010101" pitchFamily="2" charset="-122"/>
              </a:rPr>
              <a:t>5000</a:t>
            </a:r>
            <a:r>
              <a:rPr lang="zh-CN" altLang="zh-CN" sz="2000" dirty="0">
                <a:latin typeface="华文仿宋" panose="02010600040101010101" pitchFamily="2" charset="-122"/>
                <a:ea typeface="华文仿宋" panose="02010600040101010101" pitchFamily="2" charset="-122"/>
              </a:rPr>
              <a:t>美元</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a:t>
            </a:r>
          </a:p>
          <a:p>
            <a:pPr marL="0" indent="0">
              <a:lnSpc>
                <a:spcPct val="120000"/>
              </a:lnSpc>
              <a:buNone/>
            </a:pPr>
            <a:r>
              <a:rPr lang="en-US" altLang="zh-CN" sz="2000" dirty="0">
                <a:latin typeface="华文仿宋" panose="02010600040101010101" pitchFamily="2" charset="-122"/>
                <a:ea typeface="华文仿宋" panose="02010600040101010101" pitchFamily="2" charset="-122"/>
              </a:rPr>
              <a:t>3</a:t>
            </a:r>
            <a:r>
              <a:rPr lang="zh-CN" altLang="zh-CN" sz="2000" dirty="0">
                <a:latin typeface="华文仿宋" panose="02010600040101010101" pitchFamily="2" charset="-122"/>
                <a:ea typeface="华文仿宋" panose="02010600040101010101" pitchFamily="2" charset="-122"/>
              </a:rPr>
              <a:t>信息披露及投资者保护。该修改法案进行了投资者保护制度的完善，要求众筹交易业者通过网络进行适当的信息提供，以减少众筹中的欺诈现象，健全信用机制。此外，该修改法案还对非上市股份的交易制度进行了修改，众多一般投资者可以以股东的形式，在有限的范围内进行买卖而不受内幕交易规制的约束，采用自助规则，降低了非上市企业的负担。</a:t>
            </a:r>
          </a:p>
          <a:p>
            <a:pPr marL="0" indent="0">
              <a:buNone/>
            </a:pPr>
            <a:endParaRPr lang="zh-CN" alt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0420205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945C63-281E-4F53-BEA0-8B66A27AC550}"/>
              </a:ext>
            </a:extLst>
          </p:cNvPr>
          <p:cNvSpPr>
            <a:spLocks noGrp="1"/>
          </p:cNvSpPr>
          <p:nvPr>
            <p:ph type="title"/>
          </p:nvPr>
        </p:nvSpPr>
        <p:spPr>
          <a:xfrm>
            <a:off x="838200" y="365125"/>
            <a:ext cx="10515600" cy="450801"/>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4B88460F-B33A-4488-A389-3B9B14A799E4}"/>
              </a:ext>
            </a:extLst>
          </p:cNvPr>
          <p:cNvSpPr>
            <a:spLocks noGrp="1"/>
          </p:cNvSpPr>
          <p:nvPr>
            <p:ph idx="1"/>
          </p:nvPr>
        </p:nvSpPr>
        <p:spPr>
          <a:xfrm>
            <a:off x="838200" y="1561514"/>
            <a:ext cx="10515600" cy="4615449"/>
          </a:xfrm>
        </p:spPr>
        <p:txBody>
          <a:bodyPr>
            <a:normAutofit fontScale="85000" lnSpcReduction="20000"/>
          </a:bodyPr>
          <a:lstStyle/>
          <a:p>
            <a:pPr marL="0" indent="0">
              <a:buNone/>
            </a:pPr>
            <a:r>
              <a:rPr lang="en-US" altLang="zh-CN" dirty="0"/>
              <a:t>4.</a:t>
            </a:r>
            <a:r>
              <a:rPr lang="zh-CN" altLang="zh-CN" dirty="0"/>
              <a:t>募资公司需要披露的信息包括</a:t>
            </a:r>
            <a:r>
              <a:rPr lang="en-US" altLang="zh-CN" dirty="0"/>
              <a:t>:</a:t>
            </a:r>
          </a:p>
          <a:p>
            <a:pPr marL="457200" indent="-457200">
              <a:lnSpc>
                <a:spcPct val="120000"/>
              </a:lnSpc>
              <a:buFont typeface="+mj-ea"/>
              <a:buAutoNum type="circleNumDbPlain"/>
            </a:pPr>
            <a:r>
              <a:rPr lang="zh-CN" altLang="zh-CN" sz="2400" dirty="0">
                <a:latin typeface="华文仿宋" panose="02010600040101010101" pitchFamily="2" charset="-122"/>
                <a:ea typeface="华文仿宋" panose="02010600040101010101" pitchFamily="2" charset="-122"/>
              </a:rPr>
              <a:t>证券的公开发行价格或是定价方法</a:t>
            </a:r>
            <a:r>
              <a:rPr lang="en-US" altLang="zh-CN" sz="2400" dirty="0">
                <a:latin typeface="华文仿宋" panose="02010600040101010101" pitchFamily="2" charset="-122"/>
                <a:ea typeface="华文仿宋" panose="02010600040101010101" pitchFamily="2" charset="-122"/>
              </a:rPr>
              <a:t>;</a:t>
            </a:r>
          </a:p>
          <a:p>
            <a:pPr marL="457200" indent="-457200">
              <a:lnSpc>
                <a:spcPct val="120000"/>
              </a:lnSpc>
              <a:buFont typeface="+mj-ea"/>
              <a:buAutoNum type="circleNumDbPlain"/>
            </a:pPr>
            <a:r>
              <a:rPr lang="zh-CN" altLang="zh-CN" sz="2400" dirty="0">
                <a:latin typeface="华文仿宋" panose="02010600040101010101" pitchFamily="2" charset="-122"/>
                <a:ea typeface="华文仿宋" panose="02010600040101010101" pitchFamily="2" charset="-122"/>
              </a:rPr>
              <a:t>目标发行额</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达到目标发行额的截止时间</a:t>
            </a:r>
            <a:r>
              <a:rPr lang="en-US" altLang="zh-CN" sz="2400" dirty="0">
                <a:latin typeface="华文仿宋" panose="02010600040101010101" pitchFamily="2" charset="-122"/>
                <a:ea typeface="华文仿宋" panose="02010600040101010101" pitchFamily="2" charset="-122"/>
              </a:rPr>
              <a:t>;</a:t>
            </a:r>
          </a:p>
          <a:p>
            <a:pPr marL="457200" indent="-457200">
              <a:lnSpc>
                <a:spcPct val="120000"/>
              </a:lnSpc>
              <a:buFont typeface="+mj-ea"/>
              <a:buAutoNum type="circleNumDbPlain"/>
            </a:pPr>
            <a:r>
              <a:rPr lang="zh-CN" altLang="zh-CN" sz="2400" dirty="0">
                <a:latin typeface="华文仿宋" panose="02010600040101010101" pitchFamily="2" charset="-122"/>
                <a:ea typeface="华文仿宋" panose="02010600040101010101" pitchFamily="2" charset="-122"/>
              </a:rPr>
              <a:t>募资公司是否接受投资额超过目标发行额</a:t>
            </a:r>
            <a:r>
              <a:rPr lang="en-US" altLang="zh-CN" sz="2400" dirty="0">
                <a:latin typeface="华文仿宋" panose="02010600040101010101" pitchFamily="2" charset="-122"/>
                <a:ea typeface="华文仿宋" panose="02010600040101010101" pitchFamily="2" charset="-122"/>
              </a:rPr>
              <a:t>;</a:t>
            </a:r>
          </a:p>
          <a:p>
            <a:pPr marL="457200" indent="-457200">
              <a:lnSpc>
                <a:spcPct val="120000"/>
              </a:lnSpc>
              <a:buFont typeface="+mj-ea"/>
              <a:buAutoNum type="circleNumDbPlain"/>
            </a:pPr>
            <a:r>
              <a:rPr lang="zh-CN" altLang="zh-CN" sz="2400" dirty="0">
                <a:latin typeface="华文仿宋" panose="02010600040101010101" pitchFamily="2" charset="-122"/>
                <a:ea typeface="华文仿宋" panose="02010600040101010101" pitchFamily="2" charset="-122"/>
              </a:rPr>
              <a:t>基于募资公司在</a:t>
            </a:r>
            <a:r>
              <a:rPr lang="en-US" altLang="zh-CN" sz="2400" dirty="0">
                <a:latin typeface="华文仿宋" panose="02010600040101010101" pitchFamily="2" charset="-122"/>
                <a:ea typeface="华文仿宋" panose="02010600040101010101" pitchFamily="2" charset="-122"/>
              </a:rPr>
              <a:t>12</a:t>
            </a:r>
            <a:r>
              <a:rPr lang="zh-CN" altLang="zh-CN" sz="2400" dirty="0">
                <a:latin typeface="华文仿宋" panose="02010600040101010101" pitchFamily="2" charset="-122"/>
                <a:ea typeface="华文仿宋" panose="02010600040101010101" pitchFamily="2" charset="-122"/>
              </a:rPr>
              <a:t>个月内发行和销售证券的金额的公司财务报表</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以及公司的纳税申报信息</a:t>
            </a:r>
            <a:r>
              <a:rPr lang="en-US" altLang="zh-CN" sz="2400" dirty="0">
                <a:latin typeface="华文仿宋" panose="02010600040101010101" pitchFamily="2" charset="-122"/>
                <a:ea typeface="华文仿宋" panose="02010600040101010101" pitchFamily="2" charset="-122"/>
              </a:rPr>
              <a:t>;</a:t>
            </a:r>
          </a:p>
          <a:p>
            <a:pPr marL="457200" indent="-457200">
              <a:lnSpc>
                <a:spcPct val="120000"/>
              </a:lnSpc>
              <a:buFont typeface="+mj-ea"/>
              <a:buAutoNum type="circleNumDbPlain"/>
            </a:pPr>
            <a:r>
              <a:rPr lang="zh-CN" altLang="zh-CN" sz="2400" dirty="0">
                <a:latin typeface="华文仿宋" panose="02010600040101010101" pitchFamily="2" charset="-122"/>
                <a:ea typeface="华文仿宋" panose="02010600040101010101" pitchFamily="2" charset="-122"/>
              </a:rPr>
              <a:t>财务报表需要由独立公共会计师评审</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或是由独立审计师审计</a:t>
            </a:r>
            <a:r>
              <a:rPr lang="en-US" altLang="zh-CN" sz="2400" dirty="0">
                <a:latin typeface="华文仿宋" panose="02010600040101010101" pitchFamily="2" charset="-122"/>
                <a:ea typeface="华文仿宋" panose="02010600040101010101" pitchFamily="2" charset="-122"/>
              </a:rPr>
              <a:t>;</a:t>
            </a:r>
          </a:p>
          <a:p>
            <a:pPr marL="457200" indent="-457200">
              <a:lnSpc>
                <a:spcPct val="120000"/>
              </a:lnSpc>
              <a:buFont typeface="+mj-ea"/>
              <a:buAutoNum type="circleNumDbPlain"/>
            </a:pPr>
            <a:r>
              <a:rPr lang="zh-CN" altLang="zh-CN" sz="2400" dirty="0">
                <a:latin typeface="华文仿宋" panose="02010600040101010101" pitchFamily="2" charset="-122"/>
                <a:ea typeface="华文仿宋" panose="02010600040101010101" pitchFamily="2" charset="-122"/>
              </a:rPr>
              <a:t>符合众筹条款的首次发行证券金额在</a:t>
            </a:r>
            <a:r>
              <a:rPr lang="en-US" altLang="zh-CN" sz="2400" dirty="0">
                <a:latin typeface="华文仿宋" panose="02010600040101010101" pitchFamily="2" charset="-122"/>
                <a:ea typeface="华文仿宋" panose="02010600040101010101" pitchFamily="2" charset="-122"/>
              </a:rPr>
              <a:t>50</a:t>
            </a:r>
            <a:r>
              <a:rPr lang="zh-CN" altLang="zh-CN" sz="2400" dirty="0">
                <a:latin typeface="华文仿宋" panose="02010600040101010101" pitchFamily="2" charset="-122"/>
                <a:ea typeface="华文仿宋" panose="02010600040101010101" pitchFamily="2" charset="-122"/>
              </a:rPr>
              <a:t>万到</a:t>
            </a:r>
            <a:r>
              <a:rPr lang="en-US" altLang="zh-CN" sz="2400" dirty="0">
                <a:latin typeface="华文仿宋" panose="02010600040101010101" pitchFamily="2" charset="-122"/>
                <a:ea typeface="华文仿宋" panose="02010600040101010101" pitchFamily="2" charset="-122"/>
              </a:rPr>
              <a:t>100</a:t>
            </a:r>
            <a:r>
              <a:rPr lang="zh-CN" altLang="zh-CN" sz="2400" dirty="0">
                <a:latin typeface="华文仿宋" panose="02010600040101010101" pitchFamily="2" charset="-122"/>
                <a:ea typeface="华文仿宋" panose="02010600040101010101" pitchFamily="2" charset="-122"/>
              </a:rPr>
              <a:t>万美元之间的公司可以提供评审过的财务报表而不是审计过的财务报表</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财务报表已被审计过的除外</a:t>
            </a:r>
            <a:r>
              <a:rPr lang="en-US" altLang="zh-CN" sz="2400" dirty="0">
                <a:latin typeface="华文仿宋" panose="02010600040101010101" pitchFamily="2" charset="-122"/>
                <a:ea typeface="华文仿宋" panose="02010600040101010101" pitchFamily="2" charset="-122"/>
              </a:rPr>
              <a:t>);</a:t>
            </a:r>
          </a:p>
          <a:p>
            <a:pPr marL="457200" indent="-457200">
              <a:lnSpc>
                <a:spcPct val="120000"/>
              </a:lnSpc>
              <a:buFont typeface="+mj-ea"/>
              <a:buAutoNum type="circleNumDbPlain"/>
            </a:pPr>
            <a:r>
              <a:rPr lang="zh-CN" altLang="zh-CN" sz="2400" dirty="0">
                <a:latin typeface="华文仿宋" panose="02010600040101010101" pitchFamily="2" charset="-122"/>
                <a:ea typeface="华文仿宋" panose="02010600040101010101" pitchFamily="2" charset="-122"/>
              </a:rPr>
              <a:t>主要管理人员的信息</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以及占股</a:t>
            </a:r>
            <a:r>
              <a:rPr lang="en-US" altLang="zh-CN" sz="2400" dirty="0">
                <a:latin typeface="华文仿宋" panose="02010600040101010101" pitchFamily="2" charset="-122"/>
                <a:ea typeface="华文仿宋" panose="02010600040101010101" pitchFamily="2" charset="-122"/>
              </a:rPr>
              <a:t>20%</a:t>
            </a:r>
            <a:r>
              <a:rPr lang="zh-CN" altLang="zh-CN" sz="2400" dirty="0">
                <a:latin typeface="华文仿宋" panose="02010600040101010101" pitchFamily="2" charset="-122"/>
                <a:ea typeface="华文仿宋" panose="02010600040101010101" pitchFamily="2" charset="-122"/>
              </a:rPr>
              <a:t>以上的大股东的信息</a:t>
            </a:r>
            <a:r>
              <a:rPr lang="en-US" altLang="zh-CN" sz="2400" dirty="0">
                <a:latin typeface="华文仿宋" panose="02010600040101010101" pitchFamily="2" charset="-122"/>
                <a:ea typeface="华文仿宋" panose="02010600040101010101" pitchFamily="2" charset="-122"/>
              </a:rPr>
              <a:t>;</a:t>
            </a:r>
            <a:r>
              <a:rPr lang="zh-CN" altLang="en-US" sz="2400" dirty="0">
                <a:latin typeface="华文仿宋" panose="02010600040101010101" pitchFamily="2" charset="-122"/>
                <a:ea typeface="华文仿宋" panose="02010600040101010101" pitchFamily="2" charset="-122"/>
              </a:rPr>
              <a:t> </a:t>
            </a:r>
            <a:endParaRPr lang="en-US" altLang="zh-CN" sz="2400" dirty="0">
              <a:latin typeface="华文仿宋" panose="02010600040101010101" pitchFamily="2" charset="-122"/>
              <a:ea typeface="华文仿宋" panose="02010600040101010101" pitchFamily="2" charset="-122"/>
            </a:endParaRPr>
          </a:p>
          <a:p>
            <a:pPr marL="457200" indent="-457200">
              <a:lnSpc>
                <a:spcPct val="120000"/>
              </a:lnSpc>
              <a:buFont typeface="+mj-ea"/>
              <a:buAutoNum type="circleNumDbPlain"/>
            </a:pPr>
            <a:r>
              <a:rPr lang="zh-CN" altLang="zh-CN" sz="2400" dirty="0">
                <a:latin typeface="华文仿宋" panose="02010600040101010101" pitchFamily="2" charset="-122"/>
                <a:ea typeface="华文仿宋" panose="02010600040101010101" pitchFamily="2" charset="-122"/>
              </a:rPr>
              <a:t>符合众筹豁免规则的公司需要填写</a:t>
            </a:r>
            <a:r>
              <a:rPr lang="en-US" altLang="zh-CN" sz="2400" dirty="0">
                <a:latin typeface="华文仿宋" panose="02010600040101010101" pitchFamily="2" charset="-122"/>
                <a:ea typeface="华文仿宋" panose="02010600040101010101" pitchFamily="2" charset="-122"/>
              </a:rPr>
              <a:t>SEC</a:t>
            </a:r>
            <a:r>
              <a:rPr lang="zh-CN" altLang="zh-CN" sz="2400" dirty="0">
                <a:latin typeface="华文仿宋" panose="02010600040101010101" pitchFamily="2" charset="-122"/>
                <a:ea typeface="华文仿宋" panose="02010600040101010101" pitchFamily="2" charset="-122"/>
              </a:rPr>
              <a:t>提供的年度财务报表</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并将之提供给投资人。</a:t>
            </a:r>
            <a:endParaRPr lang="zh-CN" altLang="en-US" sz="2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225221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483F2D-A26A-400E-B7C5-889451D0997F}"/>
              </a:ext>
            </a:extLst>
          </p:cNvPr>
          <p:cNvSpPr>
            <a:spLocks noGrp="1"/>
          </p:cNvSpPr>
          <p:nvPr>
            <p:ph type="title"/>
          </p:nvPr>
        </p:nvSpPr>
        <p:spPr/>
        <p:txBody>
          <a:bodyPr>
            <a:normAutofit/>
          </a:bodyPr>
          <a:lstStyle/>
          <a:p>
            <a:r>
              <a:rPr lang="zh-CN" altLang="en-US" sz="3200" dirty="0"/>
              <a:t>澳大利亚众筹监管</a:t>
            </a:r>
          </a:p>
        </p:txBody>
      </p:sp>
      <p:sp>
        <p:nvSpPr>
          <p:cNvPr id="3" name="内容占位符 2">
            <a:extLst>
              <a:ext uri="{FF2B5EF4-FFF2-40B4-BE49-F238E27FC236}">
                <a16:creationId xmlns:a16="http://schemas.microsoft.com/office/drawing/2014/main" id="{75E8F36D-FCB5-49A0-BFC1-774CAAE7E99B}"/>
              </a:ext>
            </a:extLst>
          </p:cNvPr>
          <p:cNvSpPr>
            <a:spLocks noGrp="1"/>
          </p:cNvSpPr>
          <p:nvPr>
            <p:ph idx="1"/>
          </p:nvPr>
        </p:nvSpPr>
        <p:spPr>
          <a:xfrm>
            <a:off x="838200" y="1364566"/>
            <a:ext cx="10515600" cy="4812397"/>
          </a:xfrm>
        </p:spPr>
        <p:txBody>
          <a:bodyPr>
            <a:normAutofit fontScale="55000" lnSpcReduction="20000"/>
          </a:bodyPr>
          <a:lstStyle/>
          <a:p>
            <a:pPr marL="0" indent="0">
              <a:lnSpc>
                <a:spcPct val="170000"/>
              </a:lnSpc>
              <a:buNone/>
            </a:pPr>
            <a:r>
              <a:rPr lang="zh-CN" altLang="zh-CN" dirty="0">
                <a:latin typeface="华文仿宋" panose="02010600040101010101" pitchFamily="2" charset="-122"/>
                <a:ea typeface="华文仿宋" panose="02010600040101010101" pitchFamily="2" charset="-122"/>
              </a:rPr>
              <a:t>澳大利亚议会颁布全新法案，希望以此来改善众筹行业投资环境。该法案</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或称《</a:t>
            </a:r>
            <a:r>
              <a:rPr lang="en-US" altLang="zh-CN" dirty="0">
                <a:latin typeface="华文仿宋" panose="02010600040101010101" pitchFamily="2" charset="-122"/>
                <a:ea typeface="华文仿宋" panose="02010600040101010101" pitchFamily="2" charset="-122"/>
              </a:rPr>
              <a:t>2016</a:t>
            </a:r>
            <a:r>
              <a:rPr lang="zh-CN" altLang="zh-CN" dirty="0">
                <a:latin typeface="华文仿宋" panose="02010600040101010101" pitchFamily="2" charset="-122"/>
                <a:ea typeface="华文仿宋" panose="02010600040101010101" pitchFamily="2" charset="-122"/>
              </a:rPr>
              <a:t>公司法修正案》</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由澳洲财长斯科特・莫里森颁布，预计将在今年开始立法程序。</a:t>
            </a:r>
          </a:p>
          <a:p>
            <a:pPr marL="0" indent="0">
              <a:lnSpc>
                <a:spcPct val="170000"/>
              </a:lnSpc>
              <a:buNone/>
            </a:pP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这项澳洲法案承认</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众筹</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为一种</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新兴的筹资方式。企业家可以通过这种方式从众多的投资商中筹得资金。</a:t>
            </a:r>
            <a:endParaRPr lang="en-US" altLang="zh-CN" dirty="0">
              <a:latin typeface="华文仿宋" panose="02010600040101010101" pitchFamily="2" charset="-122"/>
              <a:ea typeface="华文仿宋" panose="02010600040101010101" pitchFamily="2" charset="-122"/>
            </a:endParaRPr>
          </a:p>
          <a:p>
            <a:pPr marL="0" indent="0">
              <a:lnSpc>
                <a:spcPct val="170000"/>
              </a:lnSpc>
              <a:buNone/>
            </a:pPr>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 目前该法案减免了企业上交特定报告和对公司治理的要求，以免这些繁文缛节阻挡该法案的进程。</a:t>
            </a:r>
            <a:endParaRPr lang="en-US" altLang="zh-CN" dirty="0">
              <a:latin typeface="华文仿宋" panose="02010600040101010101" pitchFamily="2" charset="-122"/>
              <a:ea typeface="华文仿宋" panose="02010600040101010101" pitchFamily="2" charset="-122"/>
            </a:endParaRPr>
          </a:p>
          <a:p>
            <a:pPr marL="0" indent="0">
              <a:lnSpc>
                <a:spcPct val="170000"/>
              </a:lnSpc>
              <a:buNone/>
            </a:pPr>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发行投资项目的企业必须是澳洲企业，在发行投资项目当时的总资产须少于</a:t>
            </a:r>
            <a:r>
              <a:rPr lang="en-US" altLang="zh-CN" dirty="0">
                <a:latin typeface="华文仿宋" panose="02010600040101010101" pitchFamily="2" charset="-122"/>
                <a:ea typeface="华文仿宋" panose="02010600040101010101" pitchFamily="2" charset="-122"/>
              </a:rPr>
              <a:t>2500</a:t>
            </a:r>
            <a:r>
              <a:rPr lang="zh-CN" altLang="zh-CN" dirty="0">
                <a:latin typeface="华文仿宋" panose="02010600040101010101" pitchFamily="2" charset="-122"/>
                <a:ea typeface="华文仿宋" panose="02010600040101010101" pitchFamily="2" charset="-122"/>
              </a:rPr>
              <a:t>万澳元，年收益也须少于</a:t>
            </a:r>
            <a:r>
              <a:rPr lang="en-US" altLang="zh-CN" dirty="0">
                <a:latin typeface="华文仿宋" panose="02010600040101010101" pitchFamily="2" charset="-122"/>
                <a:ea typeface="华文仿宋" panose="02010600040101010101" pitchFamily="2" charset="-122"/>
              </a:rPr>
              <a:t>2500</a:t>
            </a:r>
            <a:r>
              <a:rPr lang="zh-CN" altLang="zh-CN" dirty="0">
                <a:latin typeface="华文仿宋" panose="02010600040101010101" pitchFamily="2" charset="-122"/>
                <a:ea typeface="华文仿宋" panose="02010600040101010101" pitchFamily="2" charset="-122"/>
              </a:rPr>
              <a:t>万澳元。</a:t>
            </a:r>
            <a:endParaRPr lang="en-US" altLang="zh-CN" dirty="0">
              <a:latin typeface="华文仿宋" panose="02010600040101010101" pitchFamily="2" charset="-122"/>
              <a:ea typeface="华文仿宋" panose="02010600040101010101" pitchFamily="2" charset="-122"/>
            </a:endParaRPr>
          </a:p>
          <a:p>
            <a:pPr marL="0" indent="0">
              <a:lnSpc>
                <a:spcPct val="170000"/>
              </a:lnSpc>
              <a:buNone/>
            </a:pPr>
            <a:r>
              <a:rPr lang="en-US" altLang="zh-CN" dirty="0">
                <a:latin typeface="华文仿宋" panose="02010600040101010101" pitchFamily="2" charset="-122"/>
                <a:ea typeface="华文仿宋" panose="02010600040101010101" pitchFamily="2" charset="-122"/>
              </a:rPr>
              <a:t>4.</a:t>
            </a:r>
            <a:r>
              <a:rPr lang="zh-CN" altLang="zh-CN" dirty="0">
                <a:latin typeface="华文仿宋" panose="02010600040101010101" pitchFamily="2" charset="-122"/>
                <a:ea typeface="华文仿宋" panose="02010600040101010101" pitchFamily="2" charset="-122"/>
              </a:rPr>
              <a:t>股票发行方在</a:t>
            </a:r>
            <a:r>
              <a:rPr lang="en-US" altLang="zh-CN" dirty="0">
                <a:latin typeface="华文仿宋" panose="02010600040101010101" pitchFamily="2" charset="-122"/>
                <a:ea typeface="华文仿宋" panose="02010600040101010101" pitchFamily="2" charset="-122"/>
              </a:rPr>
              <a:t>12</a:t>
            </a:r>
            <a:r>
              <a:rPr lang="zh-CN" altLang="zh-CN" dirty="0">
                <a:latin typeface="华文仿宋" panose="02010600040101010101" pitchFamily="2" charset="-122"/>
                <a:ea typeface="华文仿宋" panose="02010600040101010101" pitchFamily="2" charset="-122"/>
              </a:rPr>
              <a:t>个月的时间内能够筹得的最高资金为</a:t>
            </a:r>
            <a:r>
              <a:rPr lang="en-US" altLang="zh-CN" dirty="0">
                <a:latin typeface="华文仿宋" panose="02010600040101010101" pitchFamily="2" charset="-122"/>
                <a:ea typeface="华文仿宋" panose="02010600040101010101" pitchFamily="2" charset="-122"/>
              </a:rPr>
              <a:t>500</a:t>
            </a:r>
            <a:r>
              <a:rPr lang="zh-CN" altLang="zh-CN" dirty="0">
                <a:latin typeface="华文仿宋" panose="02010600040101010101" pitchFamily="2" charset="-122"/>
                <a:ea typeface="华文仿宋" panose="02010600040101010101" pitchFamily="2" charset="-122"/>
              </a:rPr>
              <a:t>万澳元，只要符合相关规定，股票发行方也可以自由地为自己的项目做广告和促销。</a:t>
            </a:r>
          </a:p>
          <a:p>
            <a:pPr marL="0" indent="0">
              <a:lnSpc>
                <a:spcPct val="170000"/>
              </a:lnSpc>
              <a:buNone/>
            </a:pPr>
            <a:r>
              <a:rPr lang="en-US" altLang="zh-CN" dirty="0">
                <a:latin typeface="华文仿宋" panose="02010600040101010101" pitchFamily="2" charset="-122"/>
                <a:ea typeface="华文仿宋" panose="02010600040101010101" pitchFamily="2" charset="-122"/>
              </a:rPr>
              <a:t>5.</a:t>
            </a:r>
            <a:r>
              <a:rPr lang="zh-CN" altLang="zh-CN" dirty="0">
                <a:latin typeface="华文仿宋" panose="02010600040101010101" pitchFamily="2" charset="-122"/>
                <a:ea typeface="华文仿宋" panose="02010600040101010101" pitchFamily="2" charset="-122"/>
              </a:rPr>
              <a:t>要想从事众筹金融服务，平台还须持有澳洲金融服务执照，也有可能需要持有澳大利亚市场许可证。</a:t>
            </a:r>
            <a:endParaRPr lang="en-US" altLang="zh-CN" dirty="0">
              <a:latin typeface="华文仿宋" panose="02010600040101010101" pitchFamily="2" charset="-122"/>
              <a:ea typeface="华文仿宋" panose="02010600040101010101" pitchFamily="2" charset="-122"/>
            </a:endParaRPr>
          </a:p>
          <a:p>
            <a:pPr marL="0" indent="0">
              <a:lnSpc>
                <a:spcPct val="170000"/>
              </a:lnSpc>
              <a:buNone/>
            </a:pPr>
            <a:r>
              <a:rPr lang="en-US" altLang="zh-CN" dirty="0">
                <a:latin typeface="华文仿宋" panose="02010600040101010101" pitchFamily="2" charset="-122"/>
                <a:ea typeface="华文仿宋" panose="02010600040101010101" pitchFamily="2" charset="-122"/>
              </a:rPr>
              <a:t>6.</a:t>
            </a:r>
            <a:r>
              <a:rPr lang="zh-CN" altLang="zh-CN" dirty="0">
                <a:latin typeface="华文仿宋" panose="02010600040101010101" pitchFamily="2" charset="-122"/>
                <a:ea typeface="华文仿宋" panose="02010600040101010101" pitchFamily="2" charset="-122"/>
              </a:rPr>
              <a:t>对于所有投资者都有一定的保护措施，对于散户投资者来说还有一些额外的保护措施。在</a:t>
            </a:r>
            <a:r>
              <a:rPr lang="en-US" altLang="zh-CN" dirty="0">
                <a:latin typeface="华文仿宋" panose="02010600040101010101" pitchFamily="2" charset="-122"/>
                <a:ea typeface="华文仿宋" panose="02010600040101010101" pitchFamily="2" charset="-122"/>
              </a:rPr>
              <a:t>12</a:t>
            </a:r>
            <a:r>
              <a:rPr lang="zh-CN" altLang="zh-CN" dirty="0">
                <a:latin typeface="华文仿宋" panose="02010600040101010101" pitchFamily="2" charset="-122"/>
                <a:ea typeface="华文仿宋" panose="02010600040101010101" pitchFamily="2" charset="-122"/>
              </a:rPr>
              <a:t>个月的时间内，散户投资者在每个平台每个项目上的投资总额不得超过</a:t>
            </a: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万美元，同时他们可享有</a:t>
            </a:r>
            <a:r>
              <a:rPr lang="en-US" altLang="zh-CN" dirty="0">
                <a:latin typeface="华文仿宋" panose="02010600040101010101" pitchFamily="2" charset="-122"/>
                <a:ea typeface="华文仿宋" panose="02010600040101010101" pitchFamily="2" charset="-122"/>
              </a:rPr>
              <a:t>48</a:t>
            </a:r>
            <a:r>
              <a:rPr lang="zh-CN" altLang="zh-CN" dirty="0">
                <a:latin typeface="华文仿宋" panose="02010600040101010101" pitchFamily="2" charset="-122"/>
                <a:ea typeface="华文仿宋" panose="02010600040101010101" pitchFamily="2" charset="-122"/>
              </a:rPr>
              <a:t>小时的冷却期，在这期间内，他们可以撤销投资。</a:t>
            </a:r>
            <a:endParaRPr lang="en-US" altLang="zh-CN" dirty="0">
              <a:latin typeface="华文仿宋" panose="02010600040101010101" pitchFamily="2" charset="-122"/>
              <a:ea typeface="华文仿宋" panose="02010600040101010101" pitchFamily="2" charset="-122"/>
            </a:endParaRPr>
          </a:p>
          <a:p>
            <a:pPr marL="0" indent="0">
              <a:lnSpc>
                <a:spcPct val="170000"/>
              </a:lnSpc>
              <a:buNone/>
            </a:pPr>
            <a:r>
              <a:rPr lang="en-US" altLang="zh-CN" dirty="0">
                <a:latin typeface="华文仿宋" panose="02010600040101010101" pitchFamily="2" charset="-122"/>
                <a:ea typeface="华文仿宋" panose="02010600040101010101" pitchFamily="2" charset="-122"/>
              </a:rPr>
              <a:t>7.</a:t>
            </a:r>
            <a:r>
              <a:rPr lang="zh-CN" altLang="zh-CN" dirty="0">
                <a:latin typeface="华文仿宋" panose="02010600040101010101" pitchFamily="2" charset="-122"/>
                <a:ea typeface="华文仿宋" panose="02010600040101010101" pitchFamily="2" charset="-122"/>
              </a:rPr>
              <a:t>拟定的法律力求减少众筹融资的总成本</a:t>
            </a:r>
            <a:endParaRPr lang="en-US" altLang="zh-CN" dirty="0">
              <a:latin typeface="华文仿宋" panose="02010600040101010101" pitchFamily="2" charset="-122"/>
              <a:ea typeface="华文仿宋" panose="02010600040101010101" pitchFamily="2" charset="-122"/>
            </a:endParaRPr>
          </a:p>
          <a:p>
            <a:pPr marL="0" indent="0">
              <a:buNone/>
            </a:pPr>
            <a:endParaRPr lang="zh-CN" altLang="zh-CN" dirty="0"/>
          </a:p>
          <a:p>
            <a:pPr marL="0" indent="0">
              <a:buNone/>
            </a:pPr>
            <a:endParaRPr lang="zh-CN" altLang="zh-CN" dirty="0"/>
          </a:p>
          <a:p>
            <a:pPr marL="0" indent="0">
              <a:buNone/>
            </a:pPr>
            <a:endParaRPr lang="en-US" altLang="zh-CN" dirty="0"/>
          </a:p>
          <a:p>
            <a:pPr marL="0" indent="0">
              <a:buNone/>
            </a:pPr>
            <a:endParaRPr lang="zh-CN" altLang="en-US" dirty="0"/>
          </a:p>
        </p:txBody>
      </p:sp>
    </p:spTree>
    <p:extLst>
      <p:ext uri="{BB962C8B-B14F-4D97-AF65-F5344CB8AC3E}">
        <p14:creationId xmlns:p14="http://schemas.microsoft.com/office/powerpoint/2010/main" val="3656075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8DE21131-27D7-47AE-8FC4-5F4FC59D828E}"/>
              </a:ext>
            </a:extLst>
          </p:cNvPr>
          <p:cNvSpPr>
            <a:spLocks noGrp="1"/>
          </p:cNvSpPr>
          <p:nvPr>
            <p:ph idx="1"/>
          </p:nvPr>
        </p:nvSpPr>
        <p:spPr>
          <a:xfrm>
            <a:off x="838200" y="1825625"/>
            <a:ext cx="10515600" cy="4351338"/>
          </a:xfrm>
        </p:spPr>
        <p:txBody>
          <a:bodyPr>
            <a:normAutofit/>
          </a:bodyPr>
          <a:lstStyle/>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股权众筹出现之初，就引起了各国高度重视，纷纷关注并积极回应。早在</a:t>
            </a:r>
            <a:r>
              <a:rPr lang="en-US" altLang="zh-CN" dirty="0">
                <a:latin typeface="华文仿宋" panose="02010600040101010101" pitchFamily="2" charset="-122"/>
                <a:ea typeface="华文仿宋" panose="02010600040101010101" pitchFamily="2" charset="-122"/>
              </a:rPr>
              <a:t>2011</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9</a:t>
            </a:r>
            <a:r>
              <a:rPr lang="zh-CN" altLang="zh-CN" dirty="0">
                <a:latin typeface="华文仿宋" panose="02010600040101010101" pitchFamily="2" charset="-122"/>
                <a:ea typeface="华文仿宋" panose="02010600040101010101" pitchFamily="2" charset="-122"/>
              </a:rPr>
              <a:t>月</a:t>
            </a:r>
            <a:r>
              <a:rPr lang="en-US" altLang="zh-CN" dirty="0">
                <a:latin typeface="华文仿宋" panose="02010600040101010101" pitchFamily="2" charset="-122"/>
                <a:ea typeface="华文仿宋" panose="02010600040101010101" pitchFamily="2" charset="-122"/>
              </a:rPr>
              <a:t>28</a:t>
            </a:r>
            <a:r>
              <a:rPr lang="zh-CN" altLang="zh-CN" dirty="0">
                <a:latin typeface="华文仿宋" panose="02010600040101010101" pitchFamily="2" charset="-122"/>
                <a:ea typeface="华文仿宋" panose="02010600040101010101" pitchFamily="2" charset="-122"/>
              </a:rPr>
              <a:t>日，葡萄牙就组织了一场国际会议，专门对公众小额集资进行了研讨。</a:t>
            </a:r>
            <a:r>
              <a:rPr lang="en-US" altLang="zh-CN" dirty="0">
                <a:latin typeface="华文仿宋" panose="02010600040101010101" pitchFamily="2" charset="-122"/>
                <a:ea typeface="华文仿宋" panose="02010600040101010101" pitchFamily="2" charset="-122"/>
              </a:rPr>
              <a:t>2011</a:t>
            </a:r>
            <a:r>
              <a:rPr lang="zh-CN" altLang="zh-CN" dirty="0">
                <a:latin typeface="华文仿宋" panose="02010600040101010101" pitchFamily="2" charset="-122"/>
                <a:ea typeface="华文仿宋" panose="02010600040101010101" pitchFamily="2" charset="-122"/>
              </a:rPr>
              <a:t>年</a:t>
            </a:r>
            <a:r>
              <a:rPr lang="en-US" altLang="zh-CN" dirty="0">
                <a:latin typeface="华文仿宋" panose="02010600040101010101" pitchFamily="2" charset="-122"/>
                <a:ea typeface="华文仿宋" panose="02010600040101010101" pitchFamily="2" charset="-122"/>
              </a:rPr>
              <a:t>114</a:t>
            </a:r>
            <a:r>
              <a:rPr lang="zh-CN" altLang="zh-CN" dirty="0">
                <a:latin typeface="华文仿宋" panose="02010600040101010101" pitchFamily="2" charset="-122"/>
                <a:ea typeface="华文仿宋" panose="02010600040101010101" pitchFamily="2" charset="-122"/>
              </a:rPr>
              <a:t>月</a:t>
            </a:r>
            <a:r>
              <a:rPr lang="en-US" altLang="zh-CN" dirty="0">
                <a:latin typeface="华文仿宋" panose="02010600040101010101" pitchFamily="2" charset="-122"/>
                <a:ea typeface="华文仿宋" panose="02010600040101010101" pitchFamily="2" charset="-122"/>
              </a:rPr>
              <a:t>18</a:t>
            </a:r>
            <a:r>
              <a:rPr lang="zh-CN" altLang="zh-CN" dirty="0">
                <a:latin typeface="华文仿宋" panose="02010600040101010101" pitchFamily="2" charset="-122"/>
                <a:ea typeface="华文仿宋" panose="02010600040101010101" pitchFamily="2" charset="-122"/>
              </a:rPr>
              <a:t>日，欧洲发展机构协会</a:t>
            </a:r>
            <a:r>
              <a:rPr lang="en-US" altLang="zh-CN" dirty="0">
                <a:latin typeface="华文仿宋" panose="02010600040101010101" pitchFamily="2" charset="-122"/>
                <a:ea typeface="华文仿宋" panose="02010600040101010101" pitchFamily="2" charset="-122"/>
              </a:rPr>
              <a:t>(European Association of Development Agencies)</a:t>
            </a:r>
            <a:r>
              <a:rPr lang="zh-CN" altLang="zh-CN" dirty="0">
                <a:latin typeface="华文仿宋" panose="02010600040101010101" pitchFamily="2" charset="-122"/>
                <a:ea typeface="华文仿宋" panose="02010600040101010101" pitchFamily="2" charset="-122"/>
              </a:rPr>
              <a:t>发布了正式声明，提出了欧盟成员国应对未来公众小额集资趋势的指南。在此之后，英国</a:t>
            </a:r>
            <a:r>
              <a:rPr lang="en-US" altLang="zh-CN" dirty="0" err="1">
                <a:latin typeface="华文仿宋" panose="02010600040101010101" pitchFamily="2" charset="-122"/>
                <a:ea typeface="华文仿宋" panose="02010600040101010101" pitchFamily="2" charset="-122"/>
              </a:rPr>
              <a:t>Seedrs</a:t>
            </a:r>
            <a:r>
              <a:rPr lang="zh-CN" altLang="zh-CN" dirty="0">
                <a:latin typeface="华文仿宋" panose="02010600040101010101" pitchFamily="2" charset="-122"/>
                <a:ea typeface="华文仿宋" panose="02010600040101010101" pitchFamily="2" charset="-122"/>
              </a:rPr>
              <a:t>公司获得监管许可，从而成为世界上第一家被官方认可的股权众筹平台。在英国，股权众筹平台作为金融机构需在金融行为监管局</a:t>
            </a:r>
            <a:r>
              <a:rPr lang="en-US" altLang="zh-CN" dirty="0">
                <a:latin typeface="华文仿宋" panose="02010600040101010101" pitchFamily="2" charset="-122"/>
                <a:ea typeface="华文仿宋" panose="02010600040101010101" pitchFamily="2" charset="-122"/>
              </a:rPr>
              <a:t>(Financial Conduct Authority, FCA) </a:t>
            </a:r>
            <a:r>
              <a:rPr lang="zh-CN" altLang="zh-CN" dirty="0">
                <a:latin typeface="华文仿宋" panose="02010600040101010101" pitchFamily="2" charset="-122"/>
                <a:ea typeface="华文仿宋" panose="02010600040101010101" pitchFamily="2" charset="-122"/>
              </a:rPr>
              <a:t>登记注册。</a:t>
            </a:r>
            <a:r>
              <a:rPr lang="en-US" altLang="zh-CN" dirty="0">
                <a:latin typeface="华文仿宋" panose="02010600040101010101" pitchFamily="2" charset="-122"/>
                <a:ea typeface="华文仿宋" panose="02010600040101010101" pitchFamily="2" charset="-122"/>
              </a:rPr>
              <a:t>FCA</a:t>
            </a:r>
            <a:r>
              <a:rPr lang="zh-CN" altLang="zh-CN" dirty="0">
                <a:latin typeface="华文仿宋" panose="02010600040101010101" pitchFamily="2" charset="-122"/>
                <a:ea typeface="华文仿宋" panose="02010600040101010101" pitchFamily="2" charset="-122"/>
              </a:rPr>
              <a:t>负责金融机构微观层面 的监管，同时承担部分金融消费者权益保护工作。</a:t>
            </a:r>
          </a:p>
          <a:p>
            <a:pPr marL="0" indent="0">
              <a:buNone/>
            </a:pPr>
            <a:endParaRPr lang="en-US" altLang="zh-CN" dirty="0"/>
          </a:p>
          <a:p>
            <a:pPr marL="0" indent="0">
              <a:buNone/>
            </a:pPr>
            <a:endParaRPr lang="en-US" altLang="zh-CN" dirty="0"/>
          </a:p>
        </p:txBody>
      </p:sp>
      <p:sp>
        <p:nvSpPr>
          <p:cNvPr id="5" name="标题 4">
            <a:extLst>
              <a:ext uri="{FF2B5EF4-FFF2-40B4-BE49-F238E27FC236}">
                <a16:creationId xmlns:a16="http://schemas.microsoft.com/office/drawing/2014/main" id="{9D491711-ED8E-42D5-9755-6C353F727319}"/>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0062766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FB8DE9-0DF0-412A-92B0-8459EB6E19B2}"/>
              </a:ext>
            </a:extLst>
          </p:cNvPr>
          <p:cNvSpPr>
            <a:spLocks noGrp="1"/>
          </p:cNvSpPr>
          <p:nvPr>
            <p:ph type="title"/>
          </p:nvPr>
        </p:nvSpPr>
        <p:spPr>
          <a:xfrm>
            <a:off x="838200" y="365125"/>
            <a:ext cx="10515600" cy="1111983"/>
          </a:xfrm>
        </p:spPr>
        <p:txBody>
          <a:bodyPr>
            <a:normAutofit/>
          </a:bodyPr>
          <a:lstStyle/>
          <a:p>
            <a:r>
              <a:rPr lang="zh-CN" altLang="en-US" sz="2400" dirty="0"/>
              <a:t>案例    </a:t>
            </a:r>
            <a:r>
              <a:rPr lang="zh-CN" altLang="en-US" sz="2400" b="1" dirty="0"/>
              <a:t>澳洲证券与投资委员会再发众筹新政</a:t>
            </a:r>
            <a:br>
              <a:rPr lang="zh-CN" altLang="en-US" sz="2400" b="1" dirty="0"/>
            </a:br>
            <a:endParaRPr lang="zh-CN" altLang="en-US" sz="2400" dirty="0"/>
          </a:p>
        </p:txBody>
      </p:sp>
      <p:sp>
        <p:nvSpPr>
          <p:cNvPr id="3" name="内容占位符 2">
            <a:extLst>
              <a:ext uri="{FF2B5EF4-FFF2-40B4-BE49-F238E27FC236}">
                <a16:creationId xmlns:a16="http://schemas.microsoft.com/office/drawing/2014/main" id="{F65C99B8-250E-43F3-AE5D-33B0743363A2}"/>
              </a:ext>
            </a:extLst>
          </p:cNvPr>
          <p:cNvSpPr>
            <a:spLocks noGrp="1"/>
          </p:cNvSpPr>
          <p:nvPr>
            <p:ph idx="1"/>
          </p:nvPr>
        </p:nvSpPr>
        <p:spPr>
          <a:xfrm>
            <a:off x="838200" y="1378634"/>
            <a:ext cx="10515600" cy="5275384"/>
          </a:xfrm>
        </p:spPr>
        <p:txBody>
          <a:bodyPr>
            <a:normAutofit fontScale="47500" lnSpcReduction="20000"/>
          </a:bodyPr>
          <a:lstStyle/>
          <a:p>
            <a:pPr marL="0" indent="0">
              <a:lnSpc>
                <a:spcPts val="2500"/>
              </a:lnSpc>
              <a:buNone/>
            </a:pPr>
            <a:r>
              <a:rPr lang="en-US" altLang="zh-CN" sz="3700" dirty="0"/>
              <a:t>2017</a:t>
            </a:r>
            <a:r>
              <a:rPr lang="zh-CN" altLang="en-US" sz="3700" dirty="0"/>
              <a:t>年</a:t>
            </a:r>
            <a:r>
              <a:rPr lang="en-US" altLang="zh-CN" sz="3700" dirty="0"/>
              <a:t>6</a:t>
            </a:r>
            <a:r>
              <a:rPr lang="zh-CN" altLang="en-US" sz="3700" dirty="0"/>
              <a:t>月，澳大利亚证券与投资委员会（</a:t>
            </a:r>
            <a:r>
              <a:rPr lang="en-US" altLang="zh-CN" sz="3700" dirty="0"/>
              <a:t>Australian Securities and Investments Commission</a:t>
            </a:r>
            <a:r>
              <a:rPr lang="zh-CN" altLang="en-US" sz="3700" dirty="0"/>
              <a:t>，后文简称</a:t>
            </a:r>
            <a:r>
              <a:rPr lang="en-US" altLang="zh-CN" sz="3700" dirty="0"/>
              <a:t>ASIC</a:t>
            </a:r>
            <a:r>
              <a:rPr lang="zh-CN" altLang="en-US" sz="3700" dirty="0"/>
              <a:t>）发布了一份针对众筹融资的监管指南草案，草案允许创企向投资者发行股票募资。</a:t>
            </a:r>
          </a:p>
          <a:p>
            <a:pPr marL="0" indent="0">
              <a:lnSpc>
                <a:spcPts val="2500"/>
              </a:lnSpc>
              <a:buNone/>
            </a:pPr>
            <a:r>
              <a:rPr lang="zh-CN" altLang="en-US" sz="3700" dirty="0"/>
              <a:t>按照新法规要求，合并资产及年收益小于</a:t>
            </a:r>
            <a:r>
              <a:rPr lang="en-US" altLang="zh-CN" sz="3700" dirty="0"/>
              <a:t>2500</a:t>
            </a:r>
            <a:r>
              <a:rPr lang="zh-CN" altLang="en-US" sz="3700" dirty="0"/>
              <a:t>万美元的非上市公司每年至多可融资</a:t>
            </a:r>
            <a:r>
              <a:rPr lang="en-US" altLang="zh-CN" sz="3700" dirty="0"/>
              <a:t>500</a:t>
            </a:r>
            <a:r>
              <a:rPr lang="zh-CN" altLang="en-US" sz="3700" dirty="0"/>
              <a:t>万澳元，新政策将于</a:t>
            </a:r>
            <a:r>
              <a:rPr lang="en-US" altLang="zh-CN" sz="3700" dirty="0"/>
              <a:t>9</a:t>
            </a:r>
            <a:r>
              <a:rPr lang="zh-CN" altLang="en-US" sz="3700" dirty="0"/>
              <a:t>月下旬起执行。而现行规则规定，众筹募资创企只能向资产超过</a:t>
            </a:r>
            <a:r>
              <a:rPr lang="en-US" altLang="zh-CN" sz="3700" dirty="0"/>
              <a:t>250</a:t>
            </a:r>
            <a:r>
              <a:rPr lang="zh-CN" altLang="en-US" sz="3700" dirty="0"/>
              <a:t>万美元的富裕投资者发行股票。</a:t>
            </a:r>
          </a:p>
          <a:p>
            <a:pPr marL="0" indent="0">
              <a:lnSpc>
                <a:spcPts val="2500"/>
              </a:lnSpc>
              <a:buNone/>
            </a:pPr>
            <a:r>
              <a:rPr lang="zh-CN" altLang="en-US" sz="3700" dirty="0"/>
              <a:t>不过</a:t>
            </a:r>
            <a:r>
              <a:rPr lang="en-US" altLang="zh-CN" sz="3700" dirty="0"/>
              <a:t>ASIC</a:t>
            </a:r>
            <a:r>
              <a:rPr lang="zh-CN" altLang="en-US" sz="3700" dirty="0"/>
              <a:t>也表示，企业及其他相关人员在获得融资许可的同时也必须遵守相关条例，比如不得多渠道众筹；企业宣传众筹的方式和途径也将受到限制。</a:t>
            </a:r>
          </a:p>
          <a:p>
            <a:pPr marL="0" indent="0">
              <a:lnSpc>
                <a:spcPts val="2500"/>
              </a:lnSpc>
              <a:buNone/>
            </a:pPr>
            <a:r>
              <a:rPr lang="en-US" altLang="zh-CN" sz="3700" dirty="0"/>
              <a:t>ASIC</a:t>
            </a:r>
            <a:r>
              <a:rPr lang="zh-CN" altLang="en-US" sz="3700" dirty="0"/>
              <a:t>在报告中表示，许多采用众筹模式的企业时创企或处于起步阶段，并没有从公众处募资的经验。企业不遵守这些规则会造成犯罪等后果。”</a:t>
            </a:r>
          </a:p>
          <a:p>
            <a:pPr marL="0" indent="0">
              <a:lnSpc>
                <a:spcPts val="2500"/>
              </a:lnSpc>
              <a:buNone/>
            </a:pPr>
            <a:r>
              <a:rPr lang="zh-CN" altLang="en-US" sz="3700" dirty="0"/>
              <a:t>想通过股权众筹募资的创企也必须在</a:t>
            </a:r>
            <a:r>
              <a:rPr lang="en-US" altLang="zh-CN" sz="3700" dirty="0"/>
              <a:t>ASIC</a:t>
            </a:r>
            <a:r>
              <a:rPr lang="zh-CN" altLang="en-US" sz="3700" dirty="0"/>
              <a:t>处注册为上市公司。</a:t>
            </a:r>
          </a:p>
          <a:p>
            <a:pPr marL="0" indent="0">
              <a:lnSpc>
                <a:spcPts val="2500"/>
              </a:lnSpc>
              <a:buNone/>
            </a:pPr>
            <a:r>
              <a:rPr lang="zh-CN" altLang="en-US" sz="3700" dirty="0"/>
              <a:t>今年</a:t>
            </a:r>
            <a:r>
              <a:rPr lang="en-US" altLang="zh-CN" sz="3700" dirty="0"/>
              <a:t>3</a:t>
            </a:r>
            <a:r>
              <a:rPr lang="zh-CN" altLang="en-US" sz="3700" dirty="0"/>
              <a:t>月，澳大利亚国会正式通过了众筹新规。根据新规，任何人均可投资购买企业所发行股票。</a:t>
            </a:r>
          </a:p>
          <a:p>
            <a:pPr marL="0" indent="0">
              <a:lnSpc>
                <a:spcPts val="2500"/>
              </a:lnSpc>
              <a:buNone/>
            </a:pPr>
            <a:r>
              <a:rPr lang="zh-CN" altLang="en-US" sz="3700" dirty="0"/>
              <a:t>投资者投资限额为每年每公司</a:t>
            </a:r>
            <a:r>
              <a:rPr lang="en-US" altLang="zh-CN" sz="3700" dirty="0"/>
              <a:t>1</a:t>
            </a:r>
            <a:r>
              <a:rPr lang="zh-CN" altLang="en-US" sz="3700" dirty="0"/>
              <a:t>万澳元，且有</a:t>
            </a:r>
            <a:r>
              <a:rPr lang="en-US" altLang="zh-CN" sz="3700" dirty="0"/>
              <a:t>5</a:t>
            </a:r>
            <a:r>
              <a:rPr lang="zh-CN" altLang="en-US" sz="3700" dirty="0"/>
              <a:t>日的冷却期。</a:t>
            </a:r>
          </a:p>
          <a:p>
            <a:pPr marL="0" indent="0">
              <a:lnSpc>
                <a:spcPts val="2500"/>
              </a:lnSpc>
              <a:buNone/>
            </a:pPr>
            <a:r>
              <a:rPr lang="zh-CN" altLang="en-US" sz="3700" dirty="0"/>
              <a:t>与股市上市企业不同，（在</a:t>
            </a:r>
            <a:r>
              <a:rPr lang="en-US" altLang="zh-CN" sz="3700" dirty="0"/>
              <a:t>ASIC</a:t>
            </a:r>
            <a:r>
              <a:rPr lang="zh-CN" altLang="en-US" sz="3700" dirty="0"/>
              <a:t>处）上市创企并不必举办年度股东大会或提供众筹资金财务审计报表。此类创企并不必与上市企业遵循同样的公共信息披露义务。</a:t>
            </a:r>
          </a:p>
          <a:p>
            <a:pPr marL="0" indent="0">
              <a:buNone/>
            </a:pPr>
            <a:endParaRPr lang="zh-CN" altLang="en-US" dirty="0"/>
          </a:p>
        </p:txBody>
      </p:sp>
    </p:spTree>
    <p:extLst>
      <p:ext uri="{BB962C8B-B14F-4D97-AF65-F5344CB8AC3E}">
        <p14:creationId xmlns:p14="http://schemas.microsoft.com/office/powerpoint/2010/main" val="2573280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49B1DE81-36FC-4F21-8862-0A065FE3ED4D}"/>
              </a:ext>
            </a:extLst>
          </p:cNvPr>
          <p:cNvSpPr>
            <a:spLocks noGrp="1"/>
          </p:cNvSpPr>
          <p:nvPr>
            <p:ph type="title"/>
          </p:nvPr>
        </p:nvSpPr>
        <p:spPr>
          <a:xfrm>
            <a:off x="838200" y="365126"/>
            <a:ext cx="10515600" cy="869156"/>
          </a:xfrm>
        </p:spPr>
        <p:txBody>
          <a:bodyPr>
            <a:normAutofit/>
          </a:bodyPr>
          <a:lstStyle/>
          <a:p>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36850A8D-D7ED-4E4C-BF8C-0B5E5DF948A1}"/>
              </a:ext>
            </a:extLst>
          </p:cNvPr>
          <p:cNvSpPr>
            <a:spLocks noGrp="1"/>
          </p:cNvSpPr>
          <p:nvPr>
            <p:ph idx="1"/>
          </p:nvPr>
        </p:nvSpPr>
        <p:spPr>
          <a:xfrm>
            <a:off x="838200" y="1591878"/>
            <a:ext cx="10515600" cy="4585085"/>
          </a:xfrm>
        </p:spPr>
        <p:txBody>
          <a:bodyPr>
            <a:normAutofit/>
          </a:bodyPr>
          <a:lstStyle/>
          <a:p>
            <a:pPr marL="0" indent="0">
              <a:buNone/>
            </a:pPr>
            <a:r>
              <a:rPr lang="en-US" altLang="zh-CN" dirty="0"/>
              <a:t>4.1 </a:t>
            </a:r>
            <a:r>
              <a:rPr lang="zh-CN" altLang="en-US" dirty="0">
                <a:latin typeface="Times New Roman" panose="02020603050405020304" pitchFamily="18" charset="0"/>
              </a:rPr>
              <a:t>美国股权众筹的监管：</a:t>
            </a:r>
            <a:r>
              <a:rPr lang="en-US" altLang="zh-CN" dirty="0">
                <a:latin typeface="Times New Roman" panose="02020603050405020304" pitchFamily="18" charset="0"/>
              </a:rPr>
              <a:t>JOBS</a:t>
            </a:r>
            <a:r>
              <a:rPr lang="zh-CN" altLang="zh-CN" dirty="0">
                <a:latin typeface="Times New Roman" panose="02020603050405020304" pitchFamily="18" charset="0"/>
              </a:rPr>
              <a:t>法案</a:t>
            </a:r>
            <a:r>
              <a:rPr lang="en-US" altLang="zh-CN" dirty="0">
                <a:latin typeface="Times New Roman" panose="02020603050405020304" pitchFamily="18" charset="0"/>
              </a:rPr>
              <a:t>——《</a:t>
            </a:r>
            <a:r>
              <a:rPr lang="zh-CN" altLang="en-US" dirty="0">
                <a:latin typeface="Times New Roman" panose="02020603050405020304" pitchFamily="18" charset="0"/>
              </a:rPr>
              <a:t>创业企业扶助法</a:t>
            </a:r>
            <a:r>
              <a:rPr lang="en-US" altLang="zh-CN" dirty="0">
                <a:latin typeface="Times New Roman" panose="02020603050405020304" pitchFamily="18" charset="0"/>
              </a:rPr>
              <a:t>》 </a:t>
            </a:r>
          </a:p>
          <a:p>
            <a:pPr marL="0" indent="0">
              <a:buNone/>
            </a:pPr>
            <a:r>
              <a:rPr lang="zh-CN" altLang="en-US" b="1" dirty="0"/>
              <a:t>一、</a:t>
            </a:r>
            <a:r>
              <a:rPr lang="en-US" altLang="zh-CN" b="1" dirty="0"/>
              <a:t>JOBS</a:t>
            </a:r>
            <a:r>
              <a:rPr lang="zh-CN" altLang="en-US" b="1" dirty="0"/>
              <a:t>法案出台背景</a:t>
            </a:r>
            <a:endParaRPr lang="en-US" altLang="zh-CN" b="1" dirty="0"/>
          </a:p>
          <a:p>
            <a:pPr marL="0" indent="0">
              <a:buNone/>
            </a:pPr>
            <a:r>
              <a:rPr lang="zh-CN" altLang="en-US" b="1" dirty="0"/>
              <a:t>（一）美国中小企业融资渠道变窄，影响小公司发展</a:t>
            </a:r>
            <a:endParaRPr lang="en-US" altLang="zh-CN" b="1" dirty="0"/>
          </a:p>
          <a:p>
            <a:pPr marL="0" indent="0">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中小企业数量约占全美国企业数量的</a:t>
            </a:r>
            <a:r>
              <a:rPr lang="en-US" altLang="zh-CN" dirty="0">
                <a:latin typeface="华文仿宋" panose="02010600040101010101" pitchFamily="2" charset="-122"/>
                <a:ea typeface="华文仿宋" panose="02010600040101010101" pitchFamily="2" charset="-122"/>
              </a:rPr>
              <a:t>99%</a:t>
            </a:r>
            <a:r>
              <a:rPr lang="zh-CN" altLang="zh-CN" dirty="0">
                <a:latin typeface="华文仿宋" panose="02010600040101010101" pitchFamily="2" charset="-122"/>
                <a:ea typeface="华文仿宋" panose="02010600040101010101" pitchFamily="2" charset="-122"/>
              </a:rPr>
              <a:t>，创造了</a:t>
            </a:r>
            <a:r>
              <a:rPr lang="en-US" altLang="zh-CN" dirty="0">
                <a:latin typeface="华文仿宋" panose="02010600040101010101" pitchFamily="2" charset="-122"/>
                <a:ea typeface="华文仿宋" panose="02010600040101010101" pitchFamily="2" charset="-122"/>
              </a:rPr>
              <a:t>2/3</a:t>
            </a:r>
            <a:r>
              <a:rPr lang="zh-CN" altLang="zh-CN" dirty="0">
                <a:latin typeface="华文仿宋" panose="02010600040101010101" pitchFamily="2" charset="-122"/>
                <a:ea typeface="华文仿宋" panose="02010600040101010101" pitchFamily="2" charset="-122"/>
              </a:rPr>
              <a:t>左右的就业机会。但是金融危机后，美国的银行和个人信贷紧缩，小型公司的间接融资渠道收窄</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在资本市场上，小型公司无论是通过公开发行还是非公开发行的融资规模都在下降，严重阻碍了美国中小企业的发展，阻碍了</a:t>
            </a:r>
            <a:r>
              <a:rPr lang="en-US" altLang="zh-CN" dirty="0">
                <a:latin typeface="华文仿宋" panose="02010600040101010101" pitchFamily="2" charset="-122"/>
                <a:ea typeface="华文仿宋" panose="02010600040101010101" pitchFamily="2" charset="-122"/>
              </a:rPr>
              <a:t>2009</a:t>
            </a:r>
            <a:r>
              <a:rPr lang="zh-CN" altLang="en-US" dirty="0">
                <a:latin typeface="华文仿宋" panose="02010600040101010101" pitchFamily="2" charset="-122"/>
                <a:ea typeface="华文仿宋" panose="02010600040101010101" pitchFamily="2" charset="-122"/>
              </a:rPr>
              <a:t>年</a:t>
            </a:r>
            <a:r>
              <a:rPr lang="zh-CN" altLang="zh-CN" dirty="0">
                <a:latin typeface="华文仿宋" panose="02010600040101010101" pitchFamily="2" charset="-122"/>
                <a:ea typeface="华文仿宋" panose="02010600040101010101" pitchFamily="2" charset="-122"/>
              </a:rPr>
              <a:t>经济危机后美国经济的复苏。</a:t>
            </a:r>
            <a:endParaRPr lang="en-US" altLang="zh-CN" dirty="0">
              <a:latin typeface="华文仿宋" panose="02010600040101010101" pitchFamily="2" charset="-122"/>
              <a:ea typeface="华文仿宋" panose="02010600040101010101" pitchFamily="2" charset="-122"/>
            </a:endParaRPr>
          </a:p>
          <a:p>
            <a:pPr marL="0" indent="0">
              <a:buNone/>
            </a:pPr>
            <a:endParaRPr lang="en-US" altLang="zh-CN" dirty="0"/>
          </a:p>
          <a:p>
            <a:pPr marL="0" indent="0">
              <a:buNone/>
            </a:pPr>
            <a:endParaRPr lang="zh-CN" altLang="zh-CN" dirty="0"/>
          </a:p>
          <a:p>
            <a:pPr marL="0" indent="0">
              <a:buNone/>
            </a:pPr>
            <a:endParaRPr lang="zh-CN" altLang="en-US" dirty="0"/>
          </a:p>
        </p:txBody>
      </p:sp>
      <p:pic>
        <p:nvPicPr>
          <p:cNvPr id="4" name="图片 3">
            <a:extLst>
              <a:ext uri="{FF2B5EF4-FFF2-40B4-BE49-F238E27FC236}">
                <a16:creationId xmlns:a16="http://schemas.microsoft.com/office/drawing/2014/main" id="{DDD3C2E9-BBA3-4A36-BB61-C9706569828D}"/>
              </a:ext>
            </a:extLst>
          </p:cNvPr>
          <p:cNvPicPr>
            <a:picLocks noChangeAspect="1"/>
          </p:cNvPicPr>
          <p:nvPr/>
        </p:nvPicPr>
        <p:blipFill>
          <a:blip r:embed="rId2"/>
          <a:stretch>
            <a:fillRect/>
          </a:stretch>
        </p:blipFill>
        <p:spPr>
          <a:xfrm>
            <a:off x="9148011" y="4806378"/>
            <a:ext cx="3040941" cy="2051621"/>
          </a:xfrm>
          <a:prstGeom prst="rect">
            <a:avLst/>
          </a:prstGeom>
        </p:spPr>
      </p:pic>
    </p:spTree>
    <p:extLst>
      <p:ext uri="{BB962C8B-B14F-4D97-AF65-F5344CB8AC3E}">
        <p14:creationId xmlns:p14="http://schemas.microsoft.com/office/powerpoint/2010/main" val="1038048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27">
            <a:extLst>
              <a:ext uri="{FF2B5EF4-FFF2-40B4-BE49-F238E27FC236}">
                <a16:creationId xmlns:a16="http://schemas.microsoft.com/office/drawing/2014/main" id="{E45CA849-654C-4173-AD99-B3A2528275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39287D70-9054-4EF6-B0EF-97FA227AA4AA}"/>
              </a:ext>
            </a:extLst>
          </p:cNvPr>
          <p:cNvSpPr>
            <a:spLocks noGrp="1"/>
          </p:cNvSpPr>
          <p:nvPr>
            <p:ph type="title"/>
          </p:nvPr>
        </p:nvSpPr>
        <p:spPr>
          <a:xfrm>
            <a:off x="429768" y="411480"/>
            <a:ext cx="11201400" cy="1106424"/>
          </a:xfrm>
        </p:spPr>
        <p:txBody>
          <a:bodyPr>
            <a:normAutofit/>
          </a:bodyPr>
          <a:lstStyle/>
          <a:p>
            <a:endParaRPr lang="zh-CN" altLang="en-US" sz="3600" dirty="0"/>
          </a:p>
        </p:txBody>
      </p:sp>
      <p:sp>
        <p:nvSpPr>
          <p:cNvPr id="34" name="Rectangle 29">
            <a:extLst>
              <a:ext uri="{FF2B5EF4-FFF2-40B4-BE49-F238E27FC236}">
                <a16:creationId xmlns:a16="http://schemas.microsoft.com/office/drawing/2014/main" id="{3E23A947-2D45-4208-AE2B-64948C87A3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87931"/>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图片 4" descr="手机屏幕截图&#10;&#10;描述已自动生成">
            <a:extLst>
              <a:ext uri="{FF2B5EF4-FFF2-40B4-BE49-F238E27FC236}">
                <a16:creationId xmlns:a16="http://schemas.microsoft.com/office/drawing/2014/main" id="{9681DBAF-72E0-42A1-AA63-EB9BC28B018A}"/>
              </a:ext>
            </a:extLst>
          </p:cNvPr>
          <p:cNvPicPr>
            <a:picLocks noChangeAspect="1"/>
          </p:cNvPicPr>
          <p:nvPr/>
        </p:nvPicPr>
        <p:blipFill rotWithShape="1">
          <a:blip r:embed="rId2">
            <a:extLst>
              <a:ext uri="{28A0092B-C50C-407E-A947-70E740481C1C}">
                <a14:useLocalDpi xmlns:a14="http://schemas.microsoft.com/office/drawing/2010/main" val="0"/>
              </a:ext>
            </a:extLst>
          </a:blip>
          <a:srcRect l="1094" r="6205" b="-1"/>
          <a:stretch/>
        </p:blipFill>
        <p:spPr>
          <a:xfrm>
            <a:off x="429767" y="1721922"/>
            <a:ext cx="6928975" cy="4558756"/>
          </a:xfrm>
          <a:prstGeom prst="rect">
            <a:avLst/>
          </a:prstGeom>
        </p:spPr>
      </p:pic>
      <p:sp useBgFill="1">
        <p:nvSpPr>
          <p:cNvPr id="32" name="Rectangle 31">
            <a:extLst>
              <a:ext uri="{FF2B5EF4-FFF2-40B4-BE49-F238E27FC236}">
                <a16:creationId xmlns:a16="http://schemas.microsoft.com/office/drawing/2014/main" id="{E5BBB0F9-6A59-4D02-A9C7-A2D6516684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3801" y="1721922"/>
            <a:ext cx="4218432" cy="4520560"/>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内容占位符 2">
            <a:extLst>
              <a:ext uri="{FF2B5EF4-FFF2-40B4-BE49-F238E27FC236}">
                <a16:creationId xmlns:a16="http://schemas.microsoft.com/office/drawing/2014/main" id="{D2DE1724-A02D-4F6E-911B-EBD1E1ACF3B2}"/>
              </a:ext>
            </a:extLst>
          </p:cNvPr>
          <p:cNvSpPr>
            <a:spLocks noGrp="1"/>
          </p:cNvSpPr>
          <p:nvPr>
            <p:ph idx="1"/>
          </p:nvPr>
        </p:nvSpPr>
        <p:spPr>
          <a:xfrm>
            <a:off x="7649029" y="2046514"/>
            <a:ext cx="4113203" cy="3639982"/>
          </a:xfrm>
        </p:spPr>
        <p:txBody>
          <a:bodyPr anchor="ctr">
            <a:normAutofit/>
          </a:bodyPr>
          <a:lstStyle/>
          <a:p>
            <a:pPr marL="0" indent="0">
              <a:buNone/>
            </a:pPr>
            <a:r>
              <a:rPr lang="zh-CN" altLang="en-US" dirty="0">
                <a:latin typeface="华文仿宋" panose="02010600040101010101" pitchFamily="2" charset="-122"/>
                <a:ea typeface="华文仿宋" panose="02010600040101010101" pitchFamily="2" charset="-122"/>
              </a:rPr>
              <a:t>从图</a:t>
            </a:r>
            <a:r>
              <a:rPr lang="en-US" altLang="zh-CN" dirty="0">
                <a:latin typeface="华文仿宋" panose="02010600040101010101" pitchFamily="2" charset="-122"/>
                <a:ea typeface="华文仿宋" panose="02010600040101010101" pitchFamily="2" charset="-122"/>
              </a:rPr>
              <a:t>1</a:t>
            </a:r>
            <a:r>
              <a:rPr lang="zh-CN" altLang="en-US" dirty="0">
                <a:latin typeface="华文仿宋" panose="02010600040101010101" pitchFamily="2" charset="-122"/>
                <a:ea typeface="华文仿宋" panose="02010600040101010101" pitchFamily="2" charset="-122"/>
              </a:rPr>
              <a:t>可以看出，随着每次监管法案的出台，小型公司的</a:t>
            </a:r>
            <a:r>
              <a:rPr lang="en-US" altLang="zh-CN" dirty="0">
                <a:latin typeface="华文仿宋" panose="02010600040101010101" pitchFamily="2" charset="-122"/>
                <a:ea typeface="华文仿宋" panose="02010600040101010101" pitchFamily="2" charset="-122"/>
              </a:rPr>
              <a:t>IPO</a:t>
            </a:r>
            <a:r>
              <a:rPr lang="zh-CN" altLang="en-US" dirty="0">
                <a:latin typeface="华文仿宋" panose="02010600040101010101" pitchFamily="2" charset="-122"/>
                <a:ea typeface="华文仿宋" panose="02010600040101010101" pitchFamily="2" charset="-122"/>
              </a:rPr>
              <a:t>数量都会下降。这是因为在监管日益严格的情况下，信息披露成本以及合规成本对小型公司的影响远远高于大型公司。</a:t>
            </a:r>
          </a:p>
        </p:txBody>
      </p:sp>
      <p:sp>
        <p:nvSpPr>
          <p:cNvPr id="6" name="矩形 5">
            <a:extLst>
              <a:ext uri="{FF2B5EF4-FFF2-40B4-BE49-F238E27FC236}">
                <a16:creationId xmlns:a16="http://schemas.microsoft.com/office/drawing/2014/main" id="{873FBD27-09A4-4677-A8A0-172C5A0D7681}"/>
              </a:ext>
            </a:extLst>
          </p:cNvPr>
          <p:cNvSpPr/>
          <p:nvPr/>
        </p:nvSpPr>
        <p:spPr>
          <a:xfrm>
            <a:off x="3378326" y="6384673"/>
            <a:ext cx="530915" cy="369332"/>
          </a:xfrm>
          <a:prstGeom prst="rect">
            <a:avLst/>
          </a:prstGeom>
        </p:spPr>
        <p:txBody>
          <a:bodyPr wrap="none">
            <a:spAutoFit/>
          </a:bodyPr>
          <a:lstStyle/>
          <a:p>
            <a:r>
              <a:rPr lang="zh-CN" altLang="en-US" dirty="0">
                <a:solidFill>
                  <a:srgbClr val="333333"/>
                </a:solidFill>
                <a:latin typeface="宋体" panose="02010600030101010101" pitchFamily="2" charset="-122"/>
                <a:ea typeface="宋体" panose="02010600030101010101" pitchFamily="2" charset="-122"/>
              </a:rPr>
              <a:t>图</a:t>
            </a:r>
            <a:r>
              <a:rPr lang="en-US" altLang="zh-CN" dirty="0">
                <a:solidFill>
                  <a:srgbClr val="333333"/>
                </a:solidFill>
                <a:latin typeface="宋体" panose="02010600030101010101" pitchFamily="2" charset="-122"/>
                <a:ea typeface="宋体" panose="02010600030101010101" pitchFamily="2" charset="-122"/>
              </a:rPr>
              <a:t>1</a:t>
            </a:r>
            <a:endParaRPr lang="zh-CN" altLang="en-US" dirty="0"/>
          </a:p>
        </p:txBody>
      </p:sp>
    </p:spTree>
    <p:extLst>
      <p:ext uri="{BB962C8B-B14F-4D97-AF65-F5344CB8AC3E}">
        <p14:creationId xmlns:p14="http://schemas.microsoft.com/office/powerpoint/2010/main" val="20096229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751F390D-4753-4EC3-B741-5EF0E7C7432E}"/>
              </a:ext>
            </a:extLst>
          </p:cNvPr>
          <p:cNvSpPr>
            <a:spLocks noGrp="1"/>
          </p:cNvSpPr>
          <p:nvPr>
            <p:ph type="title"/>
          </p:nvPr>
        </p:nvSpPr>
        <p:spPr>
          <a:xfrm>
            <a:off x="838200" y="365125"/>
            <a:ext cx="10515600" cy="226219"/>
          </a:xfrm>
        </p:spPr>
        <p:txBody>
          <a:bodyPr>
            <a:normAutofit fontScale="90000"/>
          </a:bodyPr>
          <a:lstStyle/>
          <a:p>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7D5F7E22-D200-405A-B68B-7DB5F6BCB761}"/>
              </a:ext>
            </a:extLst>
          </p:cNvPr>
          <p:cNvSpPr>
            <a:spLocks noGrp="1"/>
          </p:cNvSpPr>
          <p:nvPr>
            <p:ph idx="1"/>
          </p:nvPr>
        </p:nvSpPr>
        <p:spPr>
          <a:xfrm>
            <a:off x="838200" y="1125415"/>
            <a:ext cx="10515600" cy="5051548"/>
          </a:xfrm>
        </p:spPr>
        <p:txBody>
          <a:bodyPr>
            <a:normAutofit/>
          </a:bodyPr>
          <a:lstStyle/>
          <a:p>
            <a:pPr marL="0" indent="0">
              <a:buNone/>
            </a:pPr>
            <a:r>
              <a:rPr lang="en-US" altLang="zh-CN" sz="2200" b="1" dirty="0"/>
              <a:t>(</a:t>
            </a:r>
            <a:r>
              <a:rPr lang="zh-CN" altLang="en-US" sz="2200" b="1" dirty="0"/>
              <a:t>二</a:t>
            </a:r>
            <a:r>
              <a:rPr lang="en-US" altLang="zh-CN" sz="2200" b="1" dirty="0"/>
              <a:t>)</a:t>
            </a:r>
            <a:r>
              <a:rPr lang="zh-CN" altLang="en-US" sz="2200" b="1" dirty="0"/>
              <a:t>中小企业直接融资成本高</a:t>
            </a:r>
            <a:endParaRPr lang="en-US" altLang="zh-CN" sz="2200" b="1" dirty="0"/>
          </a:p>
          <a:p>
            <a:pPr marL="0" indent="0">
              <a:lnSpc>
                <a:spcPct val="100000"/>
              </a:lnSpc>
              <a:buNone/>
            </a:pPr>
            <a:r>
              <a:rPr lang="en-US" altLang="zh-CN" sz="2200" dirty="0">
                <a:latin typeface="华文仿宋" panose="02010600040101010101" pitchFamily="2" charset="-122"/>
                <a:ea typeface="华文仿宋" panose="02010600040101010101" pitchFamily="2" charset="-122"/>
              </a:rPr>
              <a:t>       </a:t>
            </a:r>
            <a:r>
              <a:rPr lang="zh-CN" altLang="zh-CN" sz="2200" dirty="0">
                <a:latin typeface="华文仿宋" panose="02010600040101010101" pitchFamily="2" charset="-122"/>
                <a:ea typeface="华文仿宋" panose="02010600040101010101" pitchFamily="2" charset="-122"/>
              </a:rPr>
              <a:t>具体表现在</a:t>
            </a:r>
            <a:r>
              <a:rPr lang="en-US" altLang="zh-CN" sz="2200" dirty="0">
                <a:latin typeface="华文仿宋" panose="02010600040101010101" pitchFamily="2" charset="-122"/>
                <a:ea typeface="华文仿宋" panose="02010600040101010101" pitchFamily="2" charset="-122"/>
              </a:rPr>
              <a:t>IPO</a:t>
            </a:r>
            <a:r>
              <a:rPr lang="zh-CN" altLang="zh-CN" sz="2200" dirty="0">
                <a:latin typeface="华文仿宋" panose="02010600040101010101" pitchFamily="2" charset="-122"/>
                <a:ea typeface="华文仿宋" panose="02010600040101010101" pitchFamily="2" charset="-122"/>
              </a:rPr>
              <a:t>成本过高和非公开发行融资渠道少、监管严。根据《</a:t>
            </a:r>
            <a:r>
              <a:rPr lang="en-US" altLang="zh-CN" sz="2200" dirty="0">
                <a:latin typeface="华文仿宋" panose="02010600040101010101" pitchFamily="2" charset="-122"/>
                <a:ea typeface="华文仿宋" panose="02010600040101010101" pitchFamily="2" charset="-122"/>
              </a:rPr>
              <a:t>1933</a:t>
            </a:r>
            <a:r>
              <a:rPr lang="zh-CN" altLang="zh-CN" sz="2200" dirty="0">
                <a:latin typeface="华文仿宋" panose="02010600040101010101" pitchFamily="2" charset="-122"/>
                <a:ea typeface="华文仿宋" panose="02010600040101010101" pitchFamily="2" charset="-122"/>
              </a:rPr>
              <a:t>年证券法》和《</a:t>
            </a:r>
            <a:r>
              <a:rPr lang="en-US" altLang="zh-CN" sz="2200" dirty="0">
                <a:latin typeface="华文仿宋" panose="02010600040101010101" pitchFamily="2" charset="-122"/>
                <a:ea typeface="华文仿宋" panose="02010600040101010101" pitchFamily="2" charset="-122"/>
              </a:rPr>
              <a:t>1934</a:t>
            </a:r>
            <a:r>
              <a:rPr lang="zh-CN" altLang="zh-CN" sz="2200" dirty="0">
                <a:latin typeface="华文仿宋" panose="02010600040101010101" pitchFamily="2" charset="-122"/>
                <a:ea typeface="华文仿宋" panose="02010600040101010101" pitchFamily="2" charset="-122"/>
              </a:rPr>
              <a:t>年证券交易法》的有关规定，美国拟上市公司需要在</a:t>
            </a:r>
            <a:r>
              <a:rPr lang="en-US" altLang="zh-CN" sz="2200" dirty="0">
                <a:latin typeface="华文仿宋" panose="02010600040101010101" pitchFamily="2" charset="-122"/>
                <a:ea typeface="华文仿宋" panose="02010600040101010101" pitchFamily="2" charset="-122"/>
              </a:rPr>
              <a:t>SEC</a:t>
            </a:r>
            <a:r>
              <a:rPr lang="zh-CN" altLang="zh-CN" sz="2200" dirty="0">
                <a:latin typeface="华文仿宋" panose="02010600040101010101" pitchFamily="2" charset="-122"/>
                <a:ea typeface="华文仿宋" panose="02010600040101010101" pitchFamily="2" charset="-122"/>
              </a:rPr>
              <a:t>注册，注册过程非常复杂，对公司申请材料的要求也很高，这一规定的出发点是保证公司信息披露的准确性和真实性，保护投资者的利益。但是，对于小型公司来说，申请过程的复杂性和申请材料的完备性意味着大量的费用支出和时间成本。</a:t>
            </a:r>
            <a:endParaRPr lang="en-US" altLang="zh-CN" sz="2200" dirty="0">
              <a:latin typeface="华文仿宋" panose="02010600040101010101" pitchFamily="2" charset="-122"/>
              <a:ea typeface="华文仿宋" panose="02010600040101010101" pitchFamily="2" charset="-122"/>
            </a:endParaRPr>
          </a:p>
          <a:p>
            <a:pPr marL="0" indent="0">
              <a:lnSpc>
                <a:spcPct val="100000"/>
              </a:lnSpc>
              <a:buNone/>
            </a:pPr>
            <a:r>
              <a:rPr lang="en-US" altLang="zh-CN" sz="2200" dirty="0">
                <a:latin typeface="华文仿宋" panose="02010600040101010101" pitchFamily="2" charset="-122"/>
                <a:ea typeface="华文仿宋" panose="02010600040101010101" pitchFamily="2" charset="-122"/>
              </a:rPr>
              <a:t>      </a:t>
            </a:r>
            <a:r>
              <a:rPr lang="zh-CN" altLang="zh-CN" sz="2200" dirty="0">
                <a:latin typeface="华文仿宋" panose="02010600040101010101" pitchFamily="2" charset="-122"/>
                <a:ea typeface="华文仿宋" panose="02010600040101010101" pitchFamily="2" charset="-122"/>
              </a:rPr>
              <a:t>上市之后，小型公司需要负担沉重的信息披露义务，包括按照比较复杂的</a:t>
            </a:r>
            <a:r>
              <a:rPr lang="en-US" altLang="zh-CN" sz="2200" dirty="0">
                <a:latin typeface="华文仿宋" panose="02010600040101010101" pitchFamily="2" charset="-122"/>
                <a:ea typeface="华文仿宋" panose="02010600040101010101" pitchFamily="2" charset="-122"/>
              </a:rPr>
              <a:t>GAAP</a:t>
            </a:r>
            <a:r>
              <a:rPr lang="zh-CN" altLang="zh-CN" sz="2200" dirty="0">
                <a:latin typeface="华文仿宋" panose="02010600040101010101" pitchFamily="2" charset="-122"/>
                <a:ea typeface="华文仿宋" panose="02010600040101010101" pitchFamily="2" charset="-122"/>
              </a:rPr>
              <a:t>会计准则进行信息披露、按时披露高管薪酬的相关信息、按照《萨班斯一奥克斯利法案》按时提交审计师提供的公司内控的证明报告等。统计数据显示，美国公司实施</a:t>
            </a:r>
            <a:r>
              <a:rPr lang="en-US" altLang="zh-CN" sz="2200" dirty="0">
                <a:latin typeface="华文仿宋" panose="02010600040101010101" pitchFamily="2" charset="-122"/>
                <a:ea typeface="华文仿宋" panose="02010600040101010101" pitchFamily="2" charset="-122"/>
              </a:rPr>
              <a:t>IPO</a:t>
            </a:r>
            <a:r>
              <a:rPr lang="zh-CN" altLang="zh-CN" sz="2200" dirty="0">
                <a:latin typeface="华文仿宋" panose="02010600040101010101" pitchFamily="2" charset="-122"/>
                <a:ea typeface="华文仿宋" panose="02010600040101010101" pitchFamily="2" charset="-122"/>
              </a:rPr>
              <a:t>的平均费用为</a:t>
            </a:r>
            <a:r>
              <a:rPr lang="en-US" altLang="zh-CN" sz="2200" dirty="0">
                <a:latin typeface="华文仿宋" panose="02010600040101010101" pitchFamily="2" charset="-122"/>
                <a:ea typeface="华文仿宋" panose="02010600040101010101" pitchFamily="2" charset="-122"/>
              </a:rPr>
              <a:t>250</a:t>
            </a:r>
            <a:r>
              <a:rPr lang="zh-CN" altLang="zh-CN" sz="2200" dirty="0">
                <a:latin typeface="华文仿宋" panose="02010600040101010101" pitchFamily="2" charset="-122"/>
                <a:ea typeface="华文仿宋" panose="02010600040101010101" pitchFamily="2" charset="-122"/>
              </a:rPr>
              <a:t>万美元，而上市后为了满足合规和信息披露的要求，公司每年平均付出的费用为</a:t>
            </a:r>
            <a:r>
              <a:rPr lang="en-US" altLang="zh-CN" sz="2200" dirty="0">
                <a:latin typeface="华文仿宋" panose="02010600040101010101" pitchFamily="2" charset="-122"/>
                <a:ea typeface="华文仿宋" panose="02010600040101010101" pitchFamily="2" charset="-122"/>
              </a:rPr>
              <a:t>150</a:t>
            </a:r>
            <a:r>
              <a:rPr lang="zh-CN" altLang="zh-CN" sz="2200" dirty="0">
                <a:latin typeface="华文仿宋" panose="02010600040101010101" pitchFamily="2" charset="-122"/>
                <a:ea typeface="华文仿宋" panose="02010600040101010101" pitchFamily="2" charset="-122"/>
              </a:rPr>
              <a:t>万美元</a:t>
            </a:r>
            <a:r>
              <a:rPr lang="en-US" altLang="zh-CN" sz="2200" dirty="0">
                <a:latin typeface="华文仿宋" panose="02010600040101010101" pitchFamily="2" charset="-122"/>
                <a:ea typeface="华文仿宋" panose="02010600040101010101" pitchFamily="2" charset="-122"/>
              </a:rPr>
              <a:t>,</a:t>
            </a:r>
            <a:r>
              <a:rPr lang="zh-CN" altLang="zh-CN" sz="2200" dirty="0">
                <a:latin typeface="华文仿宋" panose="02010600040101010101" pitchFamily="2" charset="-122"/>
                <a:ea typeface="华文仿宋" panose="02010600040101010101" pitchFamily="2" charset="-122"/>
              </a:rPr>
              <a:t>这些费用对于初创的小型公司来说显然是难以承受的。</a:t>
            </a:r>
          </a:p>
          <a:p>
            <a:pPr marL="0" indent="0">
              <a:buNone/>
            </a:pPr>
            <a:endParaRPr lang="zh-CN" altLang="en-US" sz="2200" dirty="0"/>
          </a:p>
        </p:txBody>
      </p:sp>
    </p:spTree>
    <p:extLst>
      <p:ext uri="{BB962C8B-B14F-4D97-AF65-F5344CB8AC3E}">
        <p14:creationId xmlns:p14="http://schemas.microsoft.com/office/powerpoint/2010/main" val="1899885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60150557-BF16-4323-95D5-7DA7850D4968}"/>
              </a:ext>
            </a:extLst>
          </p:cNvPr>
          <p:cNvSpPr>
            <a:spLocks noGrp="1"/>
          </p:cNvSpPr>
          <p:nvPr>
            <p:ph type="title"/>
          </p:nvPr>
        </p:nvSpPr>
        <p:spPr>
          <a:xfrm>
            <a:off x="838200" y="365126"/>
            <a:ext cx="10515600" cy="477998"/>
          </a:xfrm>
        </p:spPr>
        <p:txBody>
          <a:bodyPr>
            <a:normAutofit fontScale="90000"/>
          </a:bodyPr>
          <a:lstStyle/>
          <a:p>
            <a:endParaRPr lang="zh-CN" alt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C2BC415E-D794-4907-9701-5DC33335125D}"/>
              </a:ext>
            </a:extLst>
          </p:cNvPr>
          <p:cNvSpPr>
            <a:spLocks noGrp="1"/>
          </p:cNvSpPr>
          <p:nvPr>
            <p:ph idx="1"/>
          </p:nvPr>
        </p:nvSpPr>
        <p:spPr>
          <a:xfrm>
            <a:off x="838200" y="1208249"/>
            <a:ext cx="10515600" cy="4968714"/>
          </a:xfrm>
        </p:spPr>
        <p:txBody>
          <a:bodyPr>
            <a:normAutofit/>
          </a:bodyPr>
          <a:lstStyle/>
          <a:p>
            <a:pPr marL="0" indent="0">
              <a:lnSpc>
                <a:spcPct val="100000"/>
              </a:lnSpc>
              <a:buNone/>
            </a:pPr>
            <a:r>
              <a:rPr lang="en-US" altLang="zh-CN" dirty="0"/>
              <a:t>(</a:t>
            </a:r>
            <a:r>
              <a:rPr lang="zh-CN" altLang="en-US" dirty="0"/>
              <a:t>三</a:t>
            </a:r>
            <a:r>
              <a:rPr lang="en-US" altLang="zh-CN" dirty="0"/>
              <a:t>)</a:t>
            </a:r>
            <a:r>
              <a:rPr lang="zh-CN" altLang="en-US" dirty="0"/>
              <a:t>法律限制了中小企业利用非公开发行方式进行股权融资</a:t>
            </a:r>
            <a:endParaRPr lang="en-US" altLang="zh-CN" dirty="0"/>
          </a:p>
          <a:p>
            <a:pPr marL="0" indent="0">
              <a:lnSpc>
                <a:spcPct val="100000"/>
              </a:lnSpc>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1934</a:t>
            </a:r>
            <a:r>
              <a:rPr lang="zh-CN" altLang="zh-CN" dirty="0">
                <a:latin typeface="华文仿宋" panose="02010600040101010101" pitchFamily="2" charset="-122"/>
                <a:ea typeface="华文仿宋" panose="02010600040101010101" pitchFamily="2" charset="-122"/>
              </a:rPr>
              <a:t>年证券交易法》</a:t>
            </a:r>
            <a:r>
              <a:rPr lang="en-US" altLang="zh-CN" dirty="0">
                <a:latin typeface="华文仿宋" panose="02010600040101010101" pitchFamily="2" charset="-122"/>
                <a:ea typeface="华文仿宋" panose="02010600040101010101" pitchFamily="2" charset="-122"/>
              </a:rPr>
              <a:t>12(g)(1)</a:t>
            </a:r>
            <a:r>
              <a:rPr lang="zh-CN" altLang="zh-CN" dirty="0">
                <a:latin typeface="华文仿宋" panose="02010600040101010101" pitchFamily="2" charset="-122"/>
                <a:ea typeface="华文仿宋" panose="02010600040101010101" pitchFamily="2" charset="-122"/>
              </a:rPr>
              <a:t>中的</a:t>
            </a:r>
            <a:r>
              <a:rPr lang="en-US" altLang="zh-CN" dirty="0">
                <a:latin typeface="华文仿宋" panose="02010600040101010101" pitchFamily="2" charset="-122"/>
                <a:ea typeface="华文仿宋" panose="02010600040101010101" pitchFamily="2" charset="-122"/>
              </a:rPr>
              <a:t>500</a:t>
            </a:r>
            <a:r>
              <a:rPr lang="zh-CN" altLang="zh-CN" dirty="0">
                <a:latin typeface="华文仿宋" panose="02010600040101010101" pitchFamily="2" charset="-122"/>
                <a:ea typeface="华文仿宋" panose="02010600040101010101" pitchFamily="2" charset="-122"/>
              </a:rPr>
              <a:t>人法则、公众小额集资</a:t>
            </a:r>
            <a:r>
              <a:rPr lang="en-US" altLang="zh-CN" dirty="0">
                <a:latin typeface="华文仿宋" panose="02010600040101010101" pitchFamily="2" charset="-122"/>
                <a:ea typeface="华文仿宋" panose="02010600040101010101" pitchFamily="2" charset="-122"/>
              </a:rPr>
              <a:t>(Crowdfunding)</a:t>
            </a:r>
            <a:r>
              <a:rPr lang="zh-CN" altLang="zh-CN" dirty="0">
                <a:latin typeface="华文仿宋" panose="02010600040101010101" pitchFamily="2" charset="-122"/>
                <a:ea typeface="华文仿宋" panose="02010600040101010101" pitchFamily="2" charset="-122"/>
              </a:rPr>
              <a:t>不允许用作股权融资等</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在</a:t>
            </a:r>
            <a:r>
              <a:rPr lang="en-US" altLang="zh-CN" dirty="0">
                <a:latin typeface="华文仿宋" panose="02010600040101010101" pitchFamily="2" charset="-122"/>
                <a:ea typeface="华文仿宋" panose="02010600040101010101" pitchFamily="2" charset="-122"/>
              </a:rPr>
              <a:t>2012</a:t>
            </a:r>
            <a:r>
              <a:rPr lang="zh-CN" altLang="zh-CN" dirty="0">
                <a:latin typeface="华文仿宋" panose="02010600040101010101" pitchFamily="2" charset="-122"/>
                <a:ea typeface="华文仿宋" panose="02010600040101010101" pitchFamily="2" charset="-122"/>
              </a:rPr>
              <a:t>年美国</a:t>
            </a:r>
            <a:r>
              <a:rPr lang="en-US" altLang="zh-CN" dirty="0">
                <a:latin typeface="华文仿宋" panose="02010600040101010101" pitchFamily="2" charset="-122"/>
                <a:ea typeface="华文仿宋" panose="02010600040101010101" pitchFamily="2" charset="-122"/>
              </a:rPr>
              <a:t>JOBS</a:t>
            </a:r>
            <a:r>
              <a:rPr lang="zh-CN" altLang="zh-CN" dirty="0">
                <a:latin typeface="华文仿宋" panose="02010600040101010101" pitchFamily="2" charset="-122"/>
                <a:ea typeface="华文仿宋" panose="02010600040101010101" pitchFamily="2" charset="-122"/>
              </a:rPr>
              <a:t>法案出台之前，美国法律实际上限制众筹以股权作为标的物</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a:p>
            <a:pPr marL="0" indent="0">
              <a:lnSpc>
                <a:spcPct val="100000"/>
              </a:lnSpc>
              <a:buNone/>
            </a:pP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1933</a:t>
            </a:r>
            <a:r>
              <a:rPr lang="zh-CN" altLang="zh-CN" dirty="0">
                <a:latin typeface="华文仿宋" panose="02010600040101010101" pitchFamily="2" charset="-122"/>
                <a:ea typeface="华文仿宋" panose="02010600040101010101" pitchFamily="2" charset="-122"/>
              </a:rPr>
              <a:t>年证券法》第</a:t>
            </a:r>
            <a:r>
              <a:rPr lang="en-US" altLang="zh-CN" dirty="0">
                <a:latin typeface="华文仿宋" panose="02010600040101010101" pitchFamily="2" charset="-122"/>
                <a:ea typeface="华文仿宋" panose="02010600040101010101" pitchFamily="2" charset="-122"/>
              </a:rPr>
              <a:t>5</a:t>
            </a:r>
            <a:r>
              <a:rPr lang="zh-CN" altLang="zh-CN" dirty="0">
                <a:latin typeface="华文仿宋" panose="02010600040101010101" pitchFamily="2" charset="-122"/>
                <a:ea typeface="华文仿宋" panose="02010600040101010101" pitchFamily="2" charset="-122"/>
              </a:rPr>
              <a:t>款规定，除非满足该法第</a:t>
            </a:r>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款和第</a:t>
            </a:r>
            <a:r>
              <a:rPr lang="en-US" altLang="zh-CN" dirty="0">
                <a:latin typeface="华文仿宋" panose="02010600040101010101" pitchFamily="2" charset="-122"/>
                <a:ea typeface="华文仿宋" panose="02010600040101010101" pitchFamily="2" charset="-122"/>
              </a:rPr>
              <a:t>4</a:t>
            </a:r>
            <a:r>
              <a:rPr lang="zh-CN" altLang="zh-CN" dirty="0">
                <a:latin typeface="华文仿宋" panose="02010600040101010101" pitchFamily="2" charset="-122"/>
                <a:ea typeface="华文仿宋" panose="02010600040101010101" pitchFamily="2" charset="-122"/>
              </a:rPr>
              <a:t>款规定的免除条款，否则只要发行者发行或销售的证券没有在美国证券交易委员会</a:t>
            </a:r>
            <a:r>
              <a:rPr lang="en-US" altLang="zh-CN" dirty="0">
                <a:latin typeface="华文仿宋" panose="02010600040101010101" pitchFamily="2" charset="-122"/>
                <a:ea typeface="华文仿宋" panose="02010600040101010101" pitchFamily="2" charset="-122"/>
              </a:rPr>
              <a:t>(SEC)</a:t>
            </a:r>
            <a:r>
              <a:rPr lang="zh-CN" altLang="zh-CN" dirty="0">
                <a:latin typeface="华文仿宋" panose="02010600040101010101" pitchFamily="2" charset="-122"/>
                <a:ea typeface="华文仿宋" panose="02010600040101010101" pitchFamily="2" charset="-122"/>
              </a:rPr>
              <a:t>登记，就会被认为是非法的。在众筹融资中，因为融资金额较小，假如要向</a:t>
            </a:r>
            <a:r>
              <a:rPr lang="en-US" altLang="zh-CN" dirty="0">
                <a:latin typeface="华文仿宋" panose="02010600040101010101" pitchFamily="2" charset="-122"/>
                <a:ea typeface="华文仿宋" panose="02010600040101010101" pitchFamily="2" charset="-122"/>
              </a:rPr>
              <a:t>SEC</a:t>
            </a:r>
            <a:r>
              <a:rPr lang="zh-CN" altLang="zh-CN" dirty="0">
                <a:latin typeface="华文仿宋" panose="02010600040101010101" pitchFamily="2" charset="-122"/>
                <a:ea typeface="华文仿宋" panose="02010600040101010101" pitchFamily="2" charset="-122"/>
              </a:rPr>
              <a:t>登记的话，必然会大大提高融资成本。</a:t>
            </a:r>
          </a:p>
          <a:p>
            <a:pPr marL="0" indent="0">
              <a:buNone/>
            </a:pPr>
            <a:endParaRPr lang="zh-CN" altLang="en-US" dirty="0"/>
          </a:p>
        </p:txBody>
      </p:sp>
    </p:spTree>
    <p:extLst>
      <p:ext uri="{BB962C8B-B14F-4D97-AF65-F5344CB8AC3E}">
        <p14:creationId xmlns:p14="http://schemas.microsoft.com/office/powerpoint/2010/main" val="1160282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a:extLst>
              <a:ext uri="{FF2B5EF4-FFF2-40B4-BE49-F238E27FC236}">
                <a16:creationId xmlns:a16="http://schemas.microsoft.com/office/drawing/2014/main" id="{CED5BE92-C2C5-4F55-9A02-2389000C5AF2}"/>
              </a:ext>
            </a:extLst>
          </p:cNvPr>
          <p:cNvSpPr>
            <a:spLocks noGrp="1"/>
          </p:cNvSpPr>
          <p:nvPr>
            <p:ph type="title"/>
          </p:nvPr>
        </p:nvSpPr>
        <p:spPr>
          <a:xfrm>
            <a:off x="838200" y="365125"/>
            <a:ext cx="10515600" cy="1325563"/>
          </a:xfrm>
        </p:spPr>
        <p:txBody>
          <a:bodyPr>
            <a:normAutofit/>
          </a:bodyPr>
          <a:lstStyle/>
          <a:p>
            <a:r>
              <a:rPr lang="zh-CN" altLang="en-US" b="1"/>
              <a:t>二、</a:t>
            </a:r>
            <a:r>
              <a:rPr lang="en-US" altLang="zh-CN" b="1"/>
              <a:t>JOBS</a:t>
            </a:r>
            <a:r>
              <a:rPr lang="zh-CN" altLang="en-US" b="1"/>
              <a:t>法案出台前的法律实践</a:t>
            </a:r>
            <a:endParaRPr lang="zh-CN" alt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DCEE5261-FAAF-4457-9A40-A1F4C482E47C}"/>
              </a:ext>
            </a:extLst>
          </p:cNvPr>
          <p:cNvSpPr>
            <a:spLocks noGrp="1"/>
          </p:cNvSpPr>
          <p:nvPr>
            <p:ph idx="1"/>
          </p:nvPr>
        </p:nvSpPr>
        <p:spPr>
          <a:xfrm>
            <a:off x="838200" y="1480457"/>
            <a:ext cx="10515600" cy="4696506"/>
          </a:xfrm>
        </p:spPr>
        <p:txBody>
          <a:bodyPr>
            <a:normAutofit/>
          </a:bodyPr>
          <a:lstStyle/>
          <a:p>
            <a:pPr marL="0" indent="0" latinLnBrk="1">
              <a:lnSpc>
                <a:spcPct val="100000"/>
              </a:lnSpc>
              <a:buNone/>
            </a:pPr>
            <a:r>
              <a:rPr lang="en-US" altLang="zh-CN" sz="2600" dirty="0">
                <a:latin typeface="华文仿宋" panose="02010600040101010101" pitchFamily="2" charset="-122"/>
                <a:ea typeface="华文仿宋" panose="02010600040101010101" pitchFamily="2" charset="-122"/>
              </a:rPr>
              <a:t>1.2011</a:t>
            </a:r>
            <a:r>
              <a:rPr lang="zh-CN" altLang="zh-CN" sz="2600" dirty="0">
                <a:latin typeface="华文仿宋" panose="02010600040101010101" pitchFamily="2" charset="-122"/>
                <a:ea typeface="华文仿宋" panose="02010600040101010101" pitchFamily="2" charset="-122"/>
              </a:rPr>
              <a:t>年</a:t>
            </a:r>
            <a:r>
              <a:rPr lang="en-US" altLang="zh-CN" sz="2600" dirty="0">
                <a:latin typeface="华文仿宋" panose="02010600040101010101" pitchFamily="2" charset="-122"/>
                <a:ea typeface="华文仿宋" panose="02010600040101010101" pitchFamily="2" charset="-122"/>
              </a:rPr>
              <a:t>11</a:t>
            </a:r>
            <a:r>
              <a:rPr lang="zh-CN" altLang="zh-CN" sz="2600" dirty="0">
                <a:latin typeface="华文仿宋" panose="02010600040101010101" pitchFamily="2" charset="-122"/>
                <a:ea typeface="华文仿宋" panose="02010600040101010101" pitchFamily="2" charset="-122"/>
              </a:rPr>
              <a:t>月初，美国众议院通过了《企业融资法案》</a:t>
            </a:r>
            <a:r>
              <a:rPr lang="en-US" altLang="zh-CN" sz="2600" dirty="0">
                <a:latin typeface="华文仿宋" panose="02010600040101010101" pitchFamily="2" charset="-122"/>
                <a:ea typeface="华文仿宋" panose="02010600040101010101" pitchFamily="2" charset="-122"/>
              </a:rPr>
              <a:t>(The </a:t>
            </a:r>
            <a:r>
              <a:rPr lang="en-US" altLang="zh-CN" sz="2600" dirty="0" err="1">
                <a:latin typeface="华文仿宋" panose="02010600040101010101" pitchFamily="2" charset="-122"/>
                <a:ea typeface="华文仿宋" panose="02010600040101010101" pitchFamily="2" charset="-122"/>
              </a:rPr>
              <a:t>EntrepreneurAccess</a:t>
            </a:r>
            <a:r>
              <a:rPr lang="en-US" altLang="zh-CN" sz="2600" dirty="0">
                <a:latin typeface="华文仿宋" panose="02010600040101010101" pitchFamily="2" charset="-122"/>
                <a:ea typeface="华文仿宋" panose="02010600040101010101" pitchFamily="2" charset="-122"/>
              </a:rPr>
              <a:t> to Capital Act), </a:t>
            </a:r>
            <a:r>
              <a:rPr lang="zh-CN" altLang="zh-CN" sz="2600" dirty="0">
                <a:latin typeface="华文仿宋" panose="02010600040101010101" pitchFamily="2" charset="-122"/>
                <a:ea typeface="华文仿宋" panose="02010600040101010101" pitchFamily="2" charset="-122"/>
              </a:rPr>
              <a:t>以实现股权众筹得到证券法的豁免。该法案将公众小额集资的募资总额限定在</a:t>
            </a:r>
            <a:r>
              <a:rPr lang="en-US" altLang="zh-CN" sz="2600" dirty="0">
                <a:latin typeface="华文仿宋" panose="02010600040101010101" pitchFamily="2" charset="-122"/>
                <a:ea typeface="华文仿宋" panose="02010600040101010101" pitchFamily="2" charset="-122"/>
              </a:rPr>
              <a:t>100</a:t>
            </a:r>
            <a:r>
              <a:rPr lang="zh-CN" altLang="zh-CN" sz="2600" dirty="0">
                <a:latin typeface="华文仿宋" panose="02010600040101010101" pitchFamily="2" charset="-122"/>
                <a:ea typeface="华文仿宋" panose="02010600040101010101" pitchFamily="2" charset="-122"/>
              </a:rPr>
              <a:t>万美元以内，经审计的财务报告的筹资者的募资额可以达到</a:t>
            </a:r>
            <a:r>
              <a:rPr lang="en-US" altLang="zh-CN" sz="2600" dirty="0">
                <a:latin typeface="华文仿宋" panose="02010600040101010101" pitchFamily="2" charset="-122"/>
                <a:ea typeface="华文仿宋" panose="02010600040101010101" pitchFamily="2" charset="-122"/>
              </a:rPr>
              <a:t>200</a:t>
            </a:r>
            <a:r>
              <a:rPr lang="zh-CN" altLang="zh-CN" sz="2600" dirty="0">
                <a:latin typeface="华文仿宋" panose="02010600040101010101" pitchFamily="2" charset="-122"/>
                <a:ea typeface="华文仿宋" panose="02010600040101010101" pitchFamily="2" charset="-122"/>
              </a:rPr>
              <a:t>万美元</a:t>
            </a:r>
            <a:r>
              <a:rPr lang="zh-CN" altLang="en-US" sz="2600" dirty="0">
                <a:latin typeface="华文仿宋" panose="02010600040101010101" pitchFamily="2" charset="-122"/>
                <a:ea typeface="华文仿宋" panose="02010600040101010101" pitchFamily="2" charset="-122"/>
              </a:rPr>
              <a:t>。</a:t>
            </a:r>
            <a:endParaRPr lang="en-US" altLang="zh-CN" sz="2600" dirty="0">
              <a:latin typeface="华文仿宋" panose="02010600040101010101" pitchFamily="2" charset="-122"/>
              <a:ea typeface="华文仿宋" panose="02010600040101010101" pitchFamily="2" charset="-122"/>
            </a:endParaRPr>
          </a:p>
          <a:p>
            <a:pPr marL="0" indent="0" latinLnBrk="1">
              <a:lnSpc>
                <a:spcPct val="100000"/>
              </a:lnSpc>
              <a:buNone/>
            </a:pPr>
            <a:r>
              <a:rPr lang="en-US" altLang="zh-CN" sz="2600" dirty="0">
                <a:latin typeface="华文仿宋" panose="02010600040101010101" pitchFamily="2" charset="-122"/>
                <a:ea typeface="华文仿宋" panose="02010600040101010101" pitchFamily="2" charset="-122"/>
              </a:rPr>
              <a:t>2.</a:t>
            </a:r>
            <a:r>
              <a:rPr lang="zh-CN" altLang="zh-CN" sz="2600" dirty="0">
                <a:latin typeface="华文仿宋" panose="02010600040101010101" pitchFamily="2" charset="-122"/>
                <a:ea typeface="华文仿宋" panose="02010600040101010101" pitchFamily="2" charset="-122"/>
              </a:rPr>
              <a:t>不久之后，参议员</a:t>
            </a:r>
            <a:r>
              <a:rPr lang="en-US" altLang="zh-CN" sz="2600" dirty="0" err="1">
                <a:latin typeface="华文仿宋" panose="02010600040101010101" pitchFamily="2" charset="-122"/>
                <a:ea typeface="华文仿宋" panose="02010600040101010101" pitchFamily="2" charset="-122"/>
              </a:rPr>
              <a:t>ScottBrown</a:t>
            </a:r>
            <a:r>
              <a:rPr lang="zh-CN" altLang="zh-CN" sz="2600" dirty="0">
                <a:latin typeface="华文仿宋" panose="02010600040101010101" pitchFamily="2" charset="-122"/>
                <a:ea typeface="华文仿宋" panose="02010600040101010101" pitchFamily="2" charset="-122"/>
              </a:rPr>
              <a:t>向参议院提交了《民主化融资法案》</a:t>
            </a:r>
            <a:r>
              <a:rPr lang="en-US" altLang="zh-CN" sz="2600" dirty="0">
                <a:latin typeface="华文仿宋" panose="02010600040101010101" pitchFamily="2" charset="-122"/>
                <a:ea typeface="华文仿宋" panose="02010600040101010101" pitchFamily="2" charset="-122"/>
              </a:rPr>
              <a:t>(De-</a:t>
            </a:r>
            <a:r>
              <a:rPr lang="en-US" altLang="zh-CN" sz="2600" dirty="0" err="1">
                <a:latin typeface="华文仿宋" panose="02010600040101010101" pitchFamily="2" charset="-122"/>
                <a:ea typeface="华文仿宋" panose="02010600040101010101" pitchFamily="2" charset="-122"/>
              </a:rPr>
              <a:t>mocratizing</a:t>
            </a:r>
            <a:r>
              <a:rPr lang="en-US" altLang="zh-CN" sz="2600" dirty="0">
                <a:latin typeface="华文仿宋" panose="02010600040101010101" pitchFamily="2" charset="-122"/>
                <a:ea typeface="华文仿宋" panose="02010600040101010101" pitchFamily="2" charset="-122"/>
              </a:rPr>
              <a:t> Access to Capital Act)</a:t>
            </a:r>
            <a:r>
              <a:rPr lang="zh-CN" altLang="zh-CN" sz="2600" dirty="0">
                <a:latin typeface="华文仿宋" panose="02010600040101010101" pitchFamily="2" charset="-122"/>
                <a:ea typeface="华文仿宋" panose="02010600040101010101" pitchFamily="2" charset="-122"/>
              </a:rPr>
              <a:t>。 该草案与《企业融资法案》保持了整体的 一致性</a:t>
            </a:r>
            <a:r>
              <a:rPr lang="en-US" altLang="zh-CN" sz="2600" dirty="0">
                <a:latin typeface="华文仿宋" panose="02010600040101010101" pitchFamily="2" charset="-122"/>
                <a:ea typeface="华文仿宋" panose="02010600040101010101" pitchFamily="2" charset="-122"/>
              </a:rPr>
              <a:t>,</a:t>
            </a:r>
            <a:r>
              <a:rPr lang="zh-CN" altLang="zh-CN" sz="2600" dirty="0">
                <a:latin typeface="华文仿宋" panose="02010600040101010101" pitchFamily="2" charset="-122"/>
                <a:ea typeface="华文仿宋" panose="02010600040101010101" pitchFamily="2" charset="-122"/>
              </a:rPr>
              <a:t>但在三个方面作出了改变</a:t>
            </a:r>
            <a:r>
              <a:rPr lang="en-US" altLang="zh-CN" sz="2600" dirty="0">
                <a:latin typeface="华文仿宋" panose="02010600040101010101" pitchFamily="2" charset="-122"/>
                <a:ea typeface="华文仿宋" panose="02010600040101010101" pitchFamily="2" charset="-122"/>
              </a:rPr>
              <a:t>:</a:t>
            </a:r>
            <a:r>
              <a:rPr lang="zh-CN" altLang="zh-CN" sz="2600" dirty="0">
                <a:solidFill>
                  <a:srgbClr val="FF0000"/>
                </a:solidFill>
                <a:latin typeface="华文仿宋" panose="02010600040101010101" pitchFamily="2" charset="-122"/>
                <a:ea typeface="华文仿宋" panose="02010600040101010101" pitchFamily="2" charset="-122"/>
              </a:rPr>
              <a:t>一是</a:t>
            </a:r>
            <a:r>
              <a:rPr lang="zh-CN" altLang="zh-CN" sz="2600" dirty="0">
                <a:latin typeface="华文仿宋" panose="02010600040101010101" pitchFamily="2" charset="-122"/>
                <a:ea typeface="华文仿宋" panose="02010600040101010101" pitchFamily="2" charset="-122"/>
              </a:rPr>
              <a:t>将单个投资者的投资限额从一万美元或年收入的</a:t>
            </a:r>
            <a:r>
              <a:rPr lang="en-US" altLang="zh-CN" sz="2600" dirty="0">
                <a:latin typeface="华文仿宋" panose="02010600040101010101" pitchFamily="2" charset="-122"/>
                <a:ea typeface="华文仿宋" panose="02010600040101010101" pitchFamily="2" charset="-122"/>
              </a:rPr>
              <a:t>10%</a:t>
            </a:r>
            <a:r>
              <a:rPr lang="zh-CN" altLang="zh-CN" sz="2600" dirty="0">
                <a:latin typeface="华文仿宋" panose="02010600040101010101" pitchFamily="2" charset="-122"/>
                <a:ea typeface="华文仿宋" panose="02010600040101010101" pitchFamily="2" charset="-122"/>
              </a:rPr>
              <a:t>以内降低到</a:t>
            </a:r>
            <a:r>
              <a:rPr lang="en-US" altLang="zh-CN" sz="2600" dirty="0">
                <a:latin typeface="华文仿宋" panose="02010600040101010101" pitchFamily="2" charset="-122"/>
                <a:ea typeface="华文仿宋" panose="02010600040101010101" pitchFamily="2" charset="-122"/>
              </a:rPr>
              <a:t>1000</a:t>
            </a:r>
            <a:r>
              <a:rPr lang="zh-CN" altLang="zh-CN" sz="2600" dirty="0">
                <a:latin typeface="华文仿宋" panose="02010600040101010101" pitchFamily="2" charset="-122"/>
                <a:ea typeface="华文仿宋" panose="02010600040101010101" pitchFamily="2" charset="-122"/>
              </a:rPr>
              <a:t>美元</a:t>
            </a:r>
            <a:r>
              <a:rPr lang="en-US" altLang="zh-CN" sz="2600" dirty="0">
                <a:latin typeface="华文仿宋" panose="02010600040101010101" pitchFamily="2" charset="-122"/>
                <a:ea typeface="华文仿宋" panose="02010600040101010101" pitchFamily="2" charset="-122"/>
              </a:rPr>
              <a:t>;</a:t>
            </a:r>
            <a:r>
              <a:rPr lang="zh-CN" altLang="zh-CN" sz="2600" dirty="0">
                <a:solidFill>
                  <a:srgbClr val="FF0000"/>
                </a:solidFill>
                <a:latin typeface="华文仿宋" panose="02010600040101010101" pitchFamily="2" charset="-122"/>
                <a:ea typeface="华文仿宋" panose="02010600040101010101" pitchFamily="2" charset="-122"/>
              </a:rPr>
              <a:t>二是</a:t>
            </a:r>
            <a:r>
              <a:rPr lang="zh-CN" altLang="zh-CN" sz="2600" dirty="0">
                <a:latin typeface="华文仿宋" panose="02010600040101010101" pitchFamily="2" charset="-122"/>
                <a:ea typeface="华文仿宋" panose="02010600040101010101" pitchFamily="2" charset="-122"/>
              </a:rPr>
              <a:t>要求公众小额集资必须通过集资门户完成</a:t>
            </a:r>
            <a:r>
              <a:rPr lang="en-US" altLang="zh-CN" sz="2600" dirty="0">
                <a:latin typeface="华文仿宋" panose="02010600040101010101" pitchFamily="2" charset="-122"/>
                <a:ea typeface="华文仿宋" panose="02010600040101010101" pitchFamily="2" charset="-122"/>
              </a:rPr>
              <a:t>;</a:t>
            </a:r>
            <a:r>
              <a:rPr lang="zh-CN" altLang="zh-CN" sz="2600" dirty="0">
                <a:solidFill>
                  <a:srgbClr val="FF0000"/>
                </a:solidFill>
                <a:latin typeface="华文仿宋" panose="02010600040101010101" pitchFamily="2" charset="-122"/>
                <a:ea typeface="华文仿宋" panose="02010600040101010101" pitchFamily="2" charset="-122"/>
              </a:rPr>
              <a:t>三是</a:t>
            </a:r>
            <a:r>
              <a:rPr lang="zh-CN" altLang="zh-CN" sz="2600" dirty="0">
                <a:latin typeface="华文仿宋" panose="02010600040101010101" pitchFamily="2" charset="-122"/>
                <a:ea typeface="华文仿宋" panose="02010600040101010101" pitchFamily="2" charset="-122"/>
              </a:rPr>
              <a:t>要求筹资者在获得联邦证券监管豁免时，还需要接受州和北美证券管理协会</a:t>
            </a:r>
            <a:r>
              <a:rPr lang="en-US" altLang="zh-CN" sz="2600" dirty="0">
                <a:latin typeface="华文仿宋" panose="02010600040101010101" pitchFamily="2" charset="-122"/>
                <a:ea typeface="华文仿宋" panose="02010600040101010101" pitchFamily="2" charset="-122"/>
              </a:rPr>
              <a:t>(NASAA)</a:t>
            </a:r>
            <a:r>
              <a:rPr lang="zh-CN" altLang="zh-CN" sz="2600" dirty="0">
                <a:latin typeface="华文仿宋" panose="02010600040101010101" pitchFamily="2" charset="-122"/>
                <a:ea typeface="华文仿宋" panose="02010600040101010101" pitchFamily="2" charset="-122"/>
              </a:rPr>
              <a:t>的监管。</a:t>
            </a:r>
            <a:endParaRPr lang="en-US" altLang="zh-CN" sz="2600" dirty="0">
              <a:latin typeface="华文仿宋" panose="02010600040101010101" pitchFamily="2" charset="-122"/>
              <a:ea typeface="华文仿宋" panose="02010600040101010101" pitchFamily="2" charset="-122"/>
            </a:endParaRPr>
          </a:p>
          <a:p>
            <a:pPr marL="0" indent="0" latinLnBrk="1">
              <a:buNone/>
            </a:pPr>
            <a:endParaRPr lang="zh-CN" altLang="zh-CN" sz="2600" dirty="0">
              <a:latin typeface="华文仿宋" panose="02010600040101010101" pitchFamily="2" charset="-122"/>
              <a:ea typeface="华文仿宋" panose="02010600040101010101" pitchFamily="2" charset="-122"/>
            </a:endParaRPr>
          </a:p>
          <a:p>
            <a:pPr marL="0" indent="0" latinLnBrk="1">
              <a:buNone/>
            </a:pPr>
            <a:endParaRPr lang="zh-CN" altLang="en-US" sz="26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2572880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2029D5AD-8348-4446-B191-6A9B6FE03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8" name="Freeform: Shape 27">
            <a:extLst>
              <a:ext uri="{FF2B5EF4-FFF2-40B4-BE49-F238E27FC236}">
                <a16:creationId xmlns:a16="http://schemas.microsoft.com/office/drawing/2014/main" id="{A3F395A2-2B64-4749-BD93-2F159C7E1F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1899601"/>
          </a:xfrm>
          <a:custGeom>
            <a:avLst/>
            <a:gdLst>
              <a:gd name="connsiteX0" fmla="*/ 0 w 12188952"/>
              <a:gd name="connsiteY0" fmla="*/ 0 h 1899601"/>
              <a:gd name="connsiteX1" fmla="*/ 12188952 w 12188952"/>
              <a:gd name="connsiteY1" fmla="*/ 0 h 1899601"/>
              <a:gd name="connsiteX2" fmla="*/ 12188952 w 12188952"/>
              <a:gd name="connsiteY2" fmla="*/ 1635106 h 1899601"/>
              <a:gd name="connsiteX3" fmla="*/ 11356325 w 12188952"/>
              <a:gd name="connsiteY3" fmla="*/ 1707615 h 1899601"/>
              <a:gd name="connsiteX4" fmla="*/ 6096001 w 12188952"/>
              <a:gd name="connsiteY4" fmla="*/ 1899601 h 1899601"/>
              <a:gd name="connsiteX5" fmla="*/ 835678 w 12188952"/>
              <a:gd name="connsiteY5" fmla="*/ 1707615 h 1899601"/>
              <a:gd name="connsiteX6" fmla="*/ 0 w 12188952"/>
              <a:gd name="connsiteY6" fmla="*/ 1634841 h 18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952" h="1899601">
                <a:moveTo>
                  <a:pt x="0" y="0"/>
                </a:moveTo>
                <a:lnTo>
                  <a:pt x="12188952" y="0"/>
                </a:lnTo>
                <a:lnTo>
                  <a:pt x="12188952" y="1635106"/>
                </a:lnTo>
                <a:lnTo>
                  <a:pt x="11356325" y="1707615"/>
                </a:lnTo>
                <a:cubicBezTo>
                  <a:pt x="9739512" y="1831240"/>
                  <a:pt x="7961919" y="1899601"/>
                  <a:pt x="6096001" y="1899601"/>
                </a:cubicBezTo>
                <a:cubicBezTo>
                  <a:pt x="4230084" y="1899601"/>
                  <a:pt x="2452490" y="1831240"/>
                  <a:pt x="835678" y="1707615"/>
                </a:cubicBezTo>
                <a:lnTo>
                  <a:pt x="0" y="1634841"/>
                </a:lnTo>
                <a:close/>
              </a:path>
            </a:pathLst>
          </a:custGeom>
          <a:ln w="9525">
            <a:solidFill>
              <a:srgbClr val="E6E6E6"/>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0" name="Freeform: Shape 29">
            <a:extLst>
              <a:ext uri="{FF2B5EF4-FFF2-40B4-BE49-F238E27FC236}">
                <a16:creationId xmlns:a16="http://schemas.microsoft.com/office/drawing/2014/main" id="{5CF0135B-EAB8-4CA0-896C-2D897ECD28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890722"/>
          </a:xfrm>
          <a:custGeom>
            <a:avLst/>
            <a:gdLst>
              <a:gd name="connsiteX0" fmla="*/ 0 w 12192000"/>
              <a:gd name="connsiteY0" fmla="*/ 0 h 1890722"/>
              <a:gd name="connsiteX1" fmla="*/ 12192000 w 12192000"/>
              <a:gd name="connsiteY1" fmla="*/ 0 h 1890722"/>
              <a:gd name="connsiteX2" fmla="*/ 12192000 w 12192000"/>
              <a:gd name="connsiteY2" fmla="*/ 1626227 h 1890722"/>
              <a:gd name="connsiteX3" fmla="*/ 11359165 w 12192000"/>
              <a:gd name="connsiteY3" fmla="*/ 1698736 h 1890722"/>
              <a:gd name="connsiteX4" fmla="*/ 6097526 w 12192000"/>
              <a:gd name="connsiteY4" fmla="*/ 1890722 h 1890722"/>
              <a:gd name="connsiteX5" fmla="*/ 835887 w 12192000"/>
              <a:gd name="connsiteY5" fmla="*/ 1698736 h 1890722"/>
              <a:gd name="connsiteX6" fmla="*/ 0 w 12192000"/>
              <a:gd name="connsiteY6" fmla="*/ 1625962 h 189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890722">
                <a:moveTo>
                  <a:pt x="0" y="0"/>
                </a:moveTo>
                <a:lnTo>
                  <a:pt x="12192000" y="0"/>
                </a:lnTo>
                <a:lnTo>
                  <a:pt x="12192000" y="1626227"/>
                </a:lnTo>
                <a:lnTo>
                  <a:pt x="11359165" y="1698736"/>
                </a:lnTo>
                <a:cubicBezTo>
                  <a:pt x="9741947" y="1822361"/>
                  <a:pt x="7963910" y="1890722"/>
                  <a:pt x="6097526" y="1890722"/>
                </a:cubicBezTo>
                <a:cubicBezTo>
                  <a:pt x="4231142" y="1890722"/>
                  <a:pt x="2453104" y="1822361"/>
                  <a:pt x="835887" y="1698736"/>
                </a:cubicBezTo>
                <a:lnTo>
                  <a:pt x="0" y="1625962"/>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标题 1">
            <a:extLst>
              <a:ext uri="{FF2B5EF4-FFF2-40B4-BE49-F238E27FC236}">
                <a16:creationId xmlns:a16="http://schemas.microsoft.com/office/drawing/2014/main" id="{DFC8D64B-C2FA-4669-8C32-44FD9BE23FA1}"/>
              </a:ext>
            </a:extLst>
          </p:cNvPr>
          <p:cNvSpPr>
            <a:spLocks noGrp="1"/>
          </p:cNvSpPr>
          <p:nvPr>
            <p:ph type="title"/>
          </p:nvPr>
        </p:nvSpPr>
        <p:spPr>
          <a:xfrm>
            <a:off x="838200" y="253397"/>
            <a:ext cx="10515600" cy="1273233"/>
          </a:xfrm>
        </p:spPr>
        <p:txBody>
          <a:bodyPr>
            <a:normAutofit/>
          </a:bodyPr>
          <a:lstStyle/>
          <a:p>
            <a:endParaRPr lang="zh-CN" altLang="en-US" sz="4000"/>
          </a:p>
        </p:txBody>
      </p:sp>
      <p:sp>
        <p:nvSpPr>
          <p:cNvPr id="32" name="Rectangle 31">
            <a:extLst>
              <a:ext uri="{FF2B5EF4-FFF2-40B4-BE49-F238E27FC236}">
                <a16:creationId xmlns:a16="http://schemas.microsoft.com/office/drawing/2014/main" id="{92C3387C-D24F-4737-8A37-1DC5CFF09C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2452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内容占位符 2">
            <a:extLst>
              <a:ext uri="{FF2B5EF4-FFF2-40B4-BE49-F238E27FC236}">
                <a16:creationId xmlns:a16="http://schemas.microsoft.com/office/drawing/2014/main" id="{96168209-8BE6-44EC-BEBF-E8E391910706}"/>
              </a:ext>
            </a:extLst>
          </p:cNvPr>
          <p:cNvSpPr>
            <a:spLocks noGrp="1"/>
          </p:cNvSpPr>
          <p:nvPr>
            <p:ph idx="1"/>
          </p:nvPr>
        </p:nvSpPr>
        <p:spPr>
          <a:xfrm>
            <a:off x="836676" y="1899601"/>
            <a:ext cx="10515600" cy="3694176"/>
          </a:xfrm>
        </p:spPr>
        <p:txBody>
          <a:bodyPr>
            <a:normAutofit/>
          </a:bodyPr>
          <a:lstStyle/>
          <a:p>
            <a:pPr marL="0" indent="0">
              <a:buNone/>
            </a:pPr>
            <a:r>
              <a:rPr lang="en-US" altLang="zh-CN" sz="3200" dirty="0">
                <a:latin typeface="华文仿宋" panose="02010600040101010101" pitchFamily="2" charset="-122"/>
                <a:ea typeface="华文仿宋" panose="02010600040101010101" pitchFamily="2" charset="-122"/>
              </a:rPr>
              <a:t>3.2011</a:t>
            </a:r>
            <a:r>
              <a:rPr lang="zh-CN" altLang="zh-CN" sz="3200" dirty="0">
                <a:latin typeface="华文仿宋" panose="02010600040101010101" pitchFamily="2" charset="-122"/>
                <a:ea typeface="华文仿宋" panose="02010600040101010101" pitchFamily="2" charset="-122"/>
              </a:rPr>
              <a:t>年</a:t>
            </a:r>
            <a:r>
              <a:rPr lang="en-US" altLang="zh-CN" sz="3200" dirty="0">
                <a:latin typeface="华文仿宋" panose="02010600040101010101" pitchFamily="2" charset="-122"/>
                <a:ea typeface="华文仿宋" panose="02010600040101010101" pitchFamily="2" charset="-122"/>
              </a:rPr>
              <a:t>12</a:t>
            </a:r>
            <a:r>
              <a:rPr lang="zh-CN" altLang="zh-CN" sz="3200" dirty="0">
                <a:latin typeface="华文仿宋" panose="02010600040101010101" pitchFamily="2" charset="-122"/>
                <a:ea typeface="华文仿宋" panose="02010600040101010101" pitchFamily="2" charset="-122"/>
              </a:rPr>
              <a:t>月</a:t>
            </a:r>
            <a:r>
              <a:rPr lang="en-US" altLang="zh-CN" sz="3200" dirty="0">
                <a:latin typeface="华文仿宋" panose="02010600040101010101" pitchFamily="2" charset="-122"/>
                <a:ea typeface="华文仿宋" panose="02010600040101010101" pitchFamily="2" charset="-122"/>
              </a:rPr>
              <a:t>9</a:t>
            </a:r>
            <a:r>
              <a:rPr lang="zh-CN" altLang="zh-CN" sz="3200" dirty="0">
                <a:latin typeface="华文仿宋" panose="02010600040101010101" pitchFamily="2" charset="-122"/>
                <a:ea typeface="华文仿宋" panose="02010600040101010101" pitchFamily="2" charset="-122"/>
              </a:rPr>
              <a:t>日，参议员</a:t>
            </a:r>
            <a:r>
              <a:rPr lang="en-US" altLang="zh-CN" sz="3200" dirty="0">
                <a:latin typeface="华文仿宋" panose="02010600040101010101" pitchFamily="2" charset="-122"/>
                <a:ea typeface="华文仿宋" panose="02010600040101010101" pitchFamily="2" charset="-122"/>
              </a:rPr>
              <a:t>Jeff Merkley</a:t>
            </a:r>
            <a:r>
              <a:rPr lang="zh-CN" altLang="zh-CN" sz="3200" dirty="0">
                <a:latin typeface="华文仿宋" panose="02010600040101010101" pitchFamily="2" charset="-122"/>
                <a:ea typeface="华文仿宋" panose="02010600040101010101" pitchFamily="2" charset="-122"/>
              </a:rPr>
              <a:t>提出了《网上融资中减少欺诈与不披露法案》</a:t>
            </a:r>
            <a:r>
              <a:rPr lang="en-US" altLang="zh-CN" sz="3200" dirty="0">
                <a:latin typeface="华文仿宋" panose="02010600040101010101" pitchFamily="2" charset="-122"/>
                <a:ea typeface="华文仿宋" panose="02010600040101010101" pitchFamily="2" charset="-122"/>
              </a:rPr>
              <a:t>(Capital Raising Online While Deterring Fraud and </a:t>
            </a:r>
            <a:r>
              <a:rPr lang="en-US" altLang="zh-CN" sz="3200" dirty="0" err="1">
                <a:latin typeface="华文仿宋" panose="02010600040101010101" pitchFamily="2" charset="-122"/>
                <a:ea typeface="华文仿宋" panose="02010600040101010101" pitchFamily="2" charset="-122"/>
              </a:rPr>
              <a:t>UnethicalNon</a:t>
            </a:r>
            <a:r>
              <a:rPr lang="en-US" altLang="zh-CN" sz="3200" dirty="0">
                <a:latin typeface="华文仿宋" panose="02010600040101010101" pitchFamily="2" charset="-122"/>
                <a:ea typeface="华文仿宋" panose="02010600040101010101" pitchFamily="2" charset="-122"/>
              </a:rPr>
              <a:t> - Disclosure Act)</a:t>
            </a:r>
            <a:r>
              <a:rPr lang="zh-CN" altLang="zh-CN" sz="3200" dirty="0">
                <a:latin typeface="华文仿宋" panose="02010600040101010101" pitchFamily="2" charset="-122"/>
                <a:ea typeface="华文仿宋" panose="02010600040101010101" pitchFamily="2" charset="-122"/>
              </a:rPr>
              <a:t>。该草案对公众小额集资的投资者单笔投资额进行了更严格更详细的界分，并且限定了投资者的年度投资总额</a:t>
            </a:r>
            <a:r>
              <a:rPr lang="zh-CN" altLang="en-US" sz="3200" dirty="0">
                <a:latin typeface="华文仿宋" panose="02010600040101010101" pitchFamily="2" charset="-122"/>
                <a:ea typeface="华文仿宋" panose="02010600040101010101" pitchFamily="2" charset="-122"/>
              </a:rPr>
              <a:t>。</a:t>
            </a:r>
          </a:p>
        </p:txBody>
      </p:sp>
    </p:spTree>
    <p:extLst>
      <p:ext uri="{BB962C8B-B14F-4D97-AF65-F5344CB8AC3E}">
        <p14:creationId xmlns:p14="http://schemas.microsoft.com/office/powerpoint/2010/main" val="3077814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7F8F1385-55E3-4135-BA54-D115A448C5C9}"/>
              </a:ext>
            </a:extLst>
          </p:cNvPr>
          <p:cNvSpPr>
            <a:spLocks noGrp="1"/>
          </p:cNvSpPr>
          <p:nvPr>
            <p:ph type="title"/>
          </p:nvPr>
        </p:nvSpPr>
        <p:spPr>
          <a:xfrm>
            <a:off x="808638" y="386930"/>
            <a:ext cx="9236700" cy="1188950"/>
          </a:xfrm>
        </p:spPr>
        <p:txBody>
          <a:bodyPr anchor="b">
            <a:normAutofit/>
          </a:bodyPr>
          <a:lstStyle/>
          <a:p>
            <a:r>
              <a:rPr lang="en-US" altLang="zh-CN" sz="5000"/>
              <a:t>JOBS</a:t>
            </a:r>
            <a:r>
              <a:rPr lang="zh-CN" altLang="en-US" sz="5000"/>
              <a:t>法案内容（</a:t>
            </a:r>
            <a:r>
              <a:rPr lang="en-US" altLang="zh-CN" sz="5000"/>
              <a:t>2012</a:t>
            </a:r>
            <a:r>
              <a:rPr lang="zh-CN" altLang="en-US" sz="5000"/>
              <a:t>年</a:t>
            </a:r>
            <a:r>
              <a:rPr lang="en-US" altLang="zh-CN" sz="5000"/>
              <a:t>4</a:t>
            </a:r>
            <a:r>
              <a:rPr lang="zh-CN" altLang="en-US" sz="5000"/>
              <a:t>月</a:t>
            </a:r>
            <a:r>
              <a:rPr lang="en-US" altLang="zh-CN" sz="5000"/>
              <a:t>5</a:t>
            </a:r>
            <a:r>
              <a:rPr lang="zh-CN" altLang="en-US" sz="5000"/>
              <a:t>日）</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a:extLst>
              <a:ext uri="{FF2B5EF4-FFF2-40B4-BE49-F238E27FC236}">
                <a16:creationId xmlns:a16="http://schemas.microsoft.com/office/drawing/2014/main" id="{44F9204C-F640-4FD6-AE04-549AAAFBBFFC}"/>
              </a:ext>
            </a:extLst>
          </p:cNvPr>
          <p:cNvSpPr>
            <a:spLocks noGrp="1"/>
          </p:cNvSpPr>
          <p:nvPr>
            <p:ph idx="1"/>
          </p:nvPr>
        </p:nvSpPr>
        <p:spPr>
          <a:xfrm>
            <a:off x="793660" y="2203079"/>
            <a:ext cx="10143668" cy="4038064"/>
          </a:xfrm>
        </p:spPr>
        <p:txBody>
          <a:bodyPr anchor="ctr">
            <a:normAutofit/>
          </a:bodyPr>
          <a:lstStyle/>
          <a:p>
            <a:pPr marL="0" indent="0">
              <a:buNone/>
            </a:pPr>
            <a:r>
              <a:rPr lang="en-US" altLang="zh-CN" sz="1700" dirty="0"/>
              <a:t>          </a:t>
            </a:r>
            <a:r>
              <a:rPr lang="zh-CN" altLang="en-US" sz="1700" dirty="0"/>
              <a:t>第一部分</a:t>
            </a:r>
            <a:r>
              <a:rPr lang="en-US" altLang="zh-CN" sz="1700" dirty="0"/>
              <a:t>                       </a:t>
            </a:r>
            <a:r>
              <a:rPr lang="zh-CN" altLang="en-US" sz="1700" dirty="0"/>
              <a:t>对新兴成长型公司重新开放美国资本市场</a:t>
            </a:r>
            <a:br>
              <a:rPr lang="zh-CN" altLang="en-US" sz="1700" dirty="0"/>
            </a:br>
            <a:br>
              <a:rPr lang="zh-CN" altLang="en-US" sz="1700" dirty="0"/>
            </a:br>
            <a:r>
              <a:rPr lang="en-US" altLang="zh-CN" sz="1700" dirty="0"/>
              <a:t>          </a:t>
            </a:r>
            <a:r>
              <a:rPr lang="zh-CN" altLang="en-US" sz="1700" dirty="0"/>
              <a:t>第二部分</a:t>
            </a:r>
            <a:r>
              <a:rPr lang="en-US" altLang="zh-CN" sz="1700" dirty="0"/>
              <a:t>                       </a:t>
            </a:r>
            <a:r>
              <a:rPr lang="zh-CN" altLang="en-US" sz="1700" dirty="0"/>
              <a:t>创业企业的资本筹集</a:t>
            </a:r>
            <a:endParaRPr lang="en-US" altLang="zh-CN" sz="1700" dirty="0"/>
          </a:p>
          <a:p>
            <a:pPr marL="0" indent="0">
              <a:buNone/>
            </a:pPr>
            <a:br>
              <a:rPr lang="zh-CN" altLang="en-US" sz="1700" dirty="0"/>
            </a:br>
            <a:r>
              <a:rPr lang="zh-CN" altLang="en-US" sz="1700" dirty="0"/>
              <a:t>          第三部分</a:t>
            </a:r>
            <a:r>
              <a:rPr lang="en-US" altLang="zh-CN" sz="1700" dirty="0"/>
              <a:t>                       </a:t>
            </a:r>
            <a:r>
              <a:rPr lang="zh-CN" altLang="en-US" sz="1700" dirty="0"/>
              <a:t>众筹 </a:t>
            </a:r>
            <a:br>
              <a:rPr lang="zh-CN" altLang="en-US" sz="1700" dirty="0"/>
            </a:br>
            <a:br>
              <a:rPr lang="zh-CN" altLang="en-US" sz="1700" dirty="0"/>
            </a:br>
            <a:r>
              <a:rPr lang="zh-CN" altLang="en-US" sz="1700" dirty="0"/>
              <a:t>          第四部分</a:t>
            </a:r>
            <a:r>
              <a:rPr lang="en-US" altLang="zh-CN" sz="1700" dirty="0"/>
              <a:t>                       </a:t>
            </a:r>
            <a:r>
              <a:rPr lang="zh-CN" altLang="en-US" sz="1700" dirty="0"/>
              <a:t>小型企业集资 </a:t>
            </a:r>
            <a:br>
              <a:rPr lang="zh-CN" altLang="en-US" sz="1700" dirty="0"/>
            </a:br>
            <a:br>
              <a:rPr lang="zh-CN" altLang="en-US" sz="1700" dirty="0"/>
            </a:br>
            <a:r>
              <a:rPr lang="zh-CN" altLang="en-US" sz="1700" dirty="0"/>
              <a:t>          第五部分</a:t>
            </a:r>
            <a:r>
              <a:rPr lang="en-US" altLang="zh-CN" sz="1700" dirty="0"/>
              <a:t>                        </a:t>
            </a:r>
            <a:r>
              <a:rPr lang="zh-CN" altLang="en-US" sz="1700" dirty="0"/>
              <a:t>私人公司的灵活性与成长 </a:t>
            </a:r>
            <a:br>
              <a:rPr lang="zh-CN" altLang="en-US" sz="1700" dirty="0"/>
            </a:br>
            <a:br>
              <a:rPr lang="zh-CN" altLang="en-US" sz="1700" dirty="0"/>
            </a:br>
            <a:r>
              <a:rPr lang="zh-CN" altLang="en-US" sz="1700" dirty="0"/>
              <a:t>          第六部分</a:t>
            </a:r>
            <a:r>
              <a:rPr lang="en-US" altLang="zh-CN" sz="1700" dirty="0"/>
              <a:t>                        </a:t>
            </a:r>
            <a:r>
              <a:rPr lang="zh-CN" altLang="en-US" sz="1700" dirty="0"/>
              <a:t>资本扩张 </a:t>
            </a:r>
            <a:br>
              <a:rPr lang="zh-CN" altLang="en-US" sz="1700" dirty="0"/>
            </a:br>
            <a:br>
              <a:rPr lang="zh-CN" altLang="en-US" sz="1700" dirty="0"/>
            </a:br>
            <a:r>
              <a:rPr lang="zh-CN" altLang="en-US" sz="1700" dirty="0"/>
              <a:t>          第七部分</a:t>
            </a:r>
            <a:r>
              <a:rPr lang="en-US" altLang="zh-CN" sz="1700" dirty="0"/>
              <a:t>                        </a:t>
            </a:r>
            <a:r>
              <a:rPr lang="zh-CN" altLang="en-US" sz="1700" dirty="0"/>
              <a:t>法律修订宣传</a:t>
            </a:r>
          </a:p>
        </p:txBody>
      </p:sp>
    </p:spTree>
    <p:extLst>
      <p:ext uri="{BB962C8B-B14F-4D97-AF65-F5344CB8AC3E}">
        <p14:creationId xmlns:p14="http://schemas.microsoft.com/office/powerpoint/2010/main" val="256418428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3044</Words>
  <Application>Microsoft Office PowerPoint</Application>
  <PresentationFormat>宽屏</PresentationFormat>
  <Paragraphs>94</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等线</vt:lpstr>
      <vt:lpstr>等线 Light</vt:lpstr>
      <vt:lpstr>华文仿宋</vt:lpstr>
      <vt:lpstr>楷体</vt:lpstr>
      <vt:lpstr>宋体</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二、JOBS法案出台前的法律实践</vt:lpstr>
      <vt:lpstr>PowerPoint 演示文稿</vt:lpstr>
      <vt:lpstr>JOBS法案内容（2012年4月5日）</vt:lpstr>
      <vt:lpstr>JOBS法案内容（2012年4月5日）</vt:lpstr>
      <vt:lpstr>PowerPoint 演示文稿</vt:lpstr>
      <vt:lpstr>PowerPoint 演示文稿</vt:lpstr>
      <vt:lpstr>PowerPoint 演示文稿</vt:lpstr>
      <vt:lpstr>PowerPoint 演示文稿</vt:lpstr>
      <vt:lpstr>六、2015年10月30日,“JOBS法案”第三部分Title III修改获批</vt:lpstr>
      <vt:lpstr>4.2 日本《金融商品交易法等部分修改法案》</vt:lpstr>
      <vt:lpstr>4.2 日本《金融商品交易法等部分修改法案》</vt:lpstr>
      <vt:lpstr>PowerPoint 演示文稿</vt:lpstr>
      <vt:lpstr>澳大利亚众筹监管</vt:lpstr>
      <vt:lpstr>案例    澳洲证券与投资委员会再发众筹新政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mx3642</dc:creator>
  <cp:lastModifiedBy>mx3642</cp:lastModifiedBy>
  <cp:revision>2</cp:revision>
  <dcterms:created xsi:type="dcterms:W3CDTF">2020-06-04T05:51:18Z</dcterms:created>
  <dcterms:modified xsi:type="dcterms:W3CDTF">2020-06-06T06:56:15Z</dcterms:modified>
</cp:coreProperties>
</file>