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5" r:id="rId2"/>
    <p:sldId id="282" r:id="rId3"/>
    <p:sldId id="283" r:id="rId4"/>
    <p:sldId id="284" r:id="rId5"/>
    <p:sldId id="285" r:id="rId6"/>
    <p:sldId id="286" r:id="rId7"/>
    <p:sldId id="287" r:id="rId8"/>
    <p:sldId id="288" r:id="rId9"/>
    <p:sldId id="289" r:id="rId10"/>
    <p:sldId id="290" r:id="rId11"/>
    <p:sldId id="291" r:id="rId12"/>
    <p:sldId id="292" r:id="rId13"/>
    <p:sldId id="296" r:id="rId14"/>
    <p:sldId id="293" r:id="rId15"/>
    <p:sldId id="294"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91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571BF4-C63F-4E15-BD58-4A3D696496D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65CB612-0DE8-4529-A5E9-54A83A53AC7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A6F8CF6B-7EC6-411C-BDC1-2D121C3A1900}"/>
              </a:ext>
            </a:extLst>
          </p:cNvPr>
          <p:cNvSpPr>
            <a:spLocks noGrp="1"/>
          </p:cNvSpPr>
          <p:nvPr>
            <p:ph type="dt" sz="half" idx="10"/>
          </p:nvPr>
        </p:nvSpPr>
        <p:spPr/>
        <p:txBody>
          <a:bodyPr/>
          <a:lstStyle/>
          <a:p>
            <a:fld id="{7B51F2AC-4AEE-4D54-ADF1-BA7C00CCD8C9}" type="datetimeFigureOut">
              <a:rPr lang="zh-CN" altLang="en-US" smtClean="0"/>
              <a:t>2024/7/13</a:t>
            </a:fld>
            <a:endParaRPr lang="zh-CN" altLang="en-US"/>
          </a:p>
        </p:txBody>
      </p:sp>
      <p:sp>
        <p:nvSpPr>
          <p:cNvPr id="5" name="页脚占位符 4">
            <a:extLst>
              <a:ext uri="{FF2B5EF4-FFF2-40B4-BE49-F238E27FC236}">
                <a16:creationId xmlns:a16="http://schemas.microsoft.com/office/drawing/2014/main" id="{F9EB33E2-F691-4FE5-9DC1-A84D93653F7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612E276-7A35-4345-B865-1CA13EDEFACC}"/>
              </a:ext>
            </a:extLst>
          </p:cNvPr>
          <p:cNvSpPr>
            <a:spLocks noGrp="1"/>
          </p:cNvSpPr>
          <p:nvPr>
            <p:ph type="sldNum" sz="quarter" idx="12"/>
          </p:nvPr>
        </p:nvSpPr>
        <p:spPr/>
        <p:txBody>
          <a:bodyPr/>
          <a:lstStyle/>
          <a:p>
            <a:fld id="{355D5322-2582-4B95-8997-E85E51799654}" type="slidenum">
              <a:rPr lang="zh-CN" altLang="en-US" smtClean="0"/>
              <a:t>‹#›</a:t>
            </a:fld>
            <a:endParaRPr lang="zh-CN" altLang="en-US"/>
          </a:p>
        </p:txBody>
      </p:sp>
    </p:spTree>
    <p:extLst>
      <p:ext uri="{BB962C8B-B14F-4D97-AF65-F5344CB8AC3E}">
        <p14:creationId xmlns:p14="http://schemas.microsoft.com/office/powerpoint/2010/main" val="32936987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E5EB7B-3695-40C4-848B-CAB3594C4F1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F8AF1F1-8198-4FDC-A955-42CEF28D1C8A}"/>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D7944F2-662E-4D62-A039-2CD37342A539}"/>
              </a:ext>
            </a:extLst>
          </p:cNvPr>
          <p:cNvSpPr>
            <a:spLocks noGrp="1"/>
          </p:cNvSpPr>
          <p:nvPr>
            <p:ph type="dt" sz="half" idx="10"/>
          </p:nvPr>
        </p:nvSpPr>
        <p:spPr/>
        <p:txBody>
          <a:bodyPr/>
          <a:lstStyle/>
          <a:p>
            <a:fld id="{7B51F2AC-4AEE-4D54-ADF1-BA7C00CCD8C9}" type="datetimeFigureOut">
              <a:rPr lang="zh-CN" altLang="en-US" smtClean="0"/>
              <a:t>2024/7/13</a:t>
            </a:fld>
            <a:endParaRPr lang="zh-CN" altLang="en-US"/>
          </a:p>
        </p:txBody>
      </p:sp>
      <p:sp>
        <p:nvSpPr>
          <p:cNvPr id="5" name="页脚占位符 4">
            <a:extLst>
              <a:ext uri="{FF2B5EF4-FFF2-40B4-BE49-F238E27FC236}">
                <a16:creationId xmlns:a16="http://schemas.microsoft.com/office/drawing/2014/main" id="{DDF21657-57B9-4076-9507-0F932A90775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942D81F-4757-4FB6-9F87-276C4A4E79E7}"/>
              </a:ext>
            </a:extLst>
          </p:cNvPr>
          <p:cNvSpPr>
            <a:spLocks noGrp="1"/>
          </p:cNvSpPr>
          <p:nvPr>
            <p:ph type="sldNum" sz="quarter" idx="12"/>
          </p:nvPr>
        </p:nvSpPr>
        <p:spPr/>
        <p:txBody>
          <a:bodyPr/>
          <a:lstStyle/>
          <a:p>
            <a:fld id="{355D5322-2582-4B95-8997-E85E51799654}" type="slidenum">
              <a:rPr lang="zh-CN" altLang="en-US" smtClean="0"/>
              <a:t>‹#›</a:t>
            </a:fld>
            <a:endParaRPr lang="zh-CN" altLang="en-US"/>
          </a:p>
        </p:txBody>
      </p:sp>
    </p:spTree>
    <p:extLst>
      <p:ext uri="{BB962C8B-B14F-4D97-AF65-F5344CB8AC3E}">
        <p14:creationId xmlns:p14="http://schemas.microsoft.com/office/powerpoint/2010/main" val="3069907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4D1B0E54-C931-4B7A-AD72-9DF885AAF75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5822B3E-36CF-458B-9217-C6177CB10B45}"/>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9198D17-4BF9-4CBF-AC22-379135CA1DDF}"/>
              </a:ext>
            </a:extLst>
          </p:cNvPr>
          <p:cNvSpPr>
            <a:spLocks noGrp="1"/>
          </p:cNvSpPr>
          <p:nvPr>
            <p:ph type="dt" sz="half" idx="10"/>
          </p:nvPr>
        </p:nvSpPr>
        <p:spPr/>
        <p:txBody>
          <a:bodyPr/>
          <a:lstStyle/>
          <a:p>
            <a:fld id="{7B51F2AC-4AEE-4D54-ADF1-BA7C00CCD8C9}" type="datetimeFigureOut">
              <a:rPr lang="zh-CN" altLang="en-US" smtClean="0"/>
              <a:t>2024/7/13</a:t>
            </a:fld>
            <a:endParaRPr lang="zh-CN" altLang="en-US"/>
          </a:p>
        </p:txBody>
      </p:sp>
      <p:sp>
        <p:nvSpPr>
          <p:cNvPr id="5" name="页脚占位符 4">
            <a:extLst>
              <a:ext uri="{FF2B5EF4-FFF2-40B4-BE49-F238E27FC236}">
                <a16:creationId xmlns:a16="http://schemas.microsoft.com/office/drawing/2014/main" id="{1EBF337C-D5D9-48C5-9449-DD8619908FD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A1C27CC-C4C3-4932-9BB2-CEFB1B2FB5AF}"/>
              </a:ext>
            </a:extLst>
          </p:cNvPr>
          <p:cNvSpPr>
            <a:spLocks noGrp="1"/>
          </p:cNvSpPr>
          <p:nvPr>
            <p:ph type="sldNum" sz="quarter" idx="12"/>
          </p:nvPr>
        </p:nvSpPr>
        <p:spPr/>
        <p:txBody>
          <a:bodyPr/>
          <a:lstStyle/>
          <a:p>
            <a:fld id="{355D5322-2582-4B95-8997-E85E51799654}" type="slidenum">
              <a:rPr lang="zh-CN" altLang="en-US" smtClean="0"/>
              <a:t>‹#›</a:t>
            </a:fld>
            <a:endParaRPr lang="zh-CN" altLang="en-US"/>
          </a:p>
        </p:txBody>
      </p:sp>
    </p:spTree>
    <p:extLst>
      <p:ext uri="{BB962C8B-B14F-4D97-AF65-F5344CB8AC3E}">
        <p14:creationId xmlns:p14="http://schemas.microsoft.com/office/powerpoint/2010/main" val="4485116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8D9C3CC-DDEB-48B3-8F47-6A148269556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3C797E3-FCFF-4283-A3EB-98BF9F76A5F0}"/>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85345CE-BC57-43F2-86F7-911051FAFB09}"/>
              </a:ext>
            </a:extLst>
          </p:cNvPr>
          <p:cNvSpPr>
            <a:spLocks noGrp="1"/>
          </p:cNvSpPr>
          <p:nvPr>
            <p:ph type="dt" sz="half" idx="10"/>
          </p:nvPr>
        </p:nvSpPr>
        <p:spPr/>
        <p:txBody>
          <a:bodyPr/>
          <a:lstStyle/>
          <a:p>
            <a:fld id="{7B51F2AC-4AEE-4D54-ADF1-BA7C00CCD8C9}" type="datetimeFigureOut">
              <a:rPr lang="zh-CN" altLang="en-US" smtClean="0"/>
              <a:t>2024/7/13</a:t>
            </a:fld>
            <a:endParaRPr lang="zh-CN" altLang="en-US"/>
          </a:p>
        </p:txBody>
      </p:sp>
      <p:sp>
        <p:nvSpPr>
          <p:cNvPr id="5" name="页脚占位符 4">
            <a:extLst>
              <a:ext uri="{FF2B5EF4-FFF2-40B4-BE49-F238E27FC236}">
                <a16:creationId xmlns:a16="http://schemas.microsoft.com/office/drawing/2014/main" id="{D4576C3B-D4FA-4F19-8F79-D670CC1B02B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73F6EF7-B42C-47C2-AA6E-75BC4AFF3342}"/>
              </a:ext>
            </a:extLst>
          </p:cNvPr>
          <p:cNvSpPr>
            <a:spLocks noGrp="1"/>
          </p:cNvSpPr>
          <p:nvPr>
            <p:ph type="sldNum" sz="quarter" idx="12"/>
          </p:nvPr>
        </p:nvSpPr>
        <p:spPr/>
        <p:txBody>
          <a:bodyPr/>
          <a:lstStyle/>
          <a:p>
            <a:fld id="{355D5322-2582-4B95-8997-E85E51799654}" type="slidenum">
              <a:rPr lang="zh-CN" altLang="en-US" smtClean="0"/>
              <a:t>‹#›</a:t>
            </a:fld>
            <a:endParaRPr lang="zh-CN" altLang="en-US"/>
          </a:p>
        </p:txBody>
      </p:sp>
    </p:spTree>
    <p:extLst>
      <p:ext uri="{BB962C8B-B14F-4D97-AF65-F5344CB8AC3E}">
        <p14:creationId xmlns:p14="http://schemas.microsoft.com/office/powerpoint/2010/main" val="3513161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1FBE0E-83B3-4E80-BDC1-1F33AFB20BC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1471BE3-1470-4F5B-97CB-83E798071DF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0378DECD-D226-40F1-98C5-BE69D899C2A6}"/>
              </a:ext>
            </a:extLst>
          </p:cNvPr>
          <p:cNvSpPr>
            <a:spLocks noGrp="1"/>
          </p:cNvSpPr>
          <p:nvPr>
            <p:ph type="dt" sz="half" idx="10"/>
          </p:nvPr>
        </p:nvSpPr>
        <p:spPr/>
        <p:txBody>
          <a:bodyPr/>
          <a:lstStyle/>
          <a:p>
            <a:fld id="{7B51F2AC-4AEE-4D54-ADF1-BA7C00CCD8C9}" type="datetimeFigureOut">
              <a:rPr lang="zh-CN" altLang="en-US" smtClean="0"/>
              <a:t>2024/7/13</a:t>
            </a:fld>
            <a:endParaRPr lang="zh-CN" altLang="en-US"/>
          </a:p>
        </p:txBody>
      </p:sp>
      <p:sp>
        <p:nvSpPr>
          <p:cNvPr id="5" name="页脚占位符 4">
            <a:extLst>
              <a:ext uri="{FF2B5EF4-FFF2-40B4-BE49-F238E27FC236}">
                <a16:creationId xmlns:a16="http://schemas.microsoft.com/office/drawing/2014/main" id="{1685E831-F42F-476E-8637-AFE836672FC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1B96B72-5F14-44D6-81F5-8053F9754290}"/>
              </a:ext>
            </a:extLst>
          </p:cNvPr>
          <p:cNvSpPr>
            <a:spLocks noGrp="1"/>
          </p:cNvSpPr>
          <p:nvPr>
            <p:ph type="sldNum" sz="quarter" idx="12"/>
          </p:nvPr>
        </p:nvSpPr>
        <p:spPr/>
        <p:txBody>
          <a:bodyPr/>
          <a:lstStyle/>
          <a:p>
            <a:fld id="{355D5322-2582-4B95-8997-E85E51799654}" type="slidenum">
              <a:rPr lang="zh-CN" altLang="en-US" smtClean="0"/>
              <a:t>‹#›</a:t>
            </a:fld>
            <a:endParaRPr lang="zh-CN" altLang="en-US"/>
          </a:p>
        </p:txBody>
      </p:sp>
    </p:spTree>
    <p:extLst>
      <p:ext uri="{BB962C8B-B14F-4D97-AF65-F5344CB8AC3E}">
        <p14:creationId xmlns:p14="http://schemas.microsoft.com/office/powerpoint/2010/main" val="4288567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764F1F-CEF2-4DE9-BD51-70C2CD40AE8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E2520E6-7A3F-40DF-A91B-98F8971CB62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DE25CB0-3C90-456E-B3E7-5C5CAB21E13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1367A092-052E-4C59-93C3-705D16FF7BB1}"/>
              </a:ext>
            </a:extLst>
          </p:cNvPr>
          <p:cNvSpPr>
            <a:spLocks noGrp="1"/>
          </p:cNvSpPr>
          <p:nvPr>
            <p:ph type="dt" sz="half" idx="10"/>
          </p:nvPr>
        </p:nvSpPr>
        <p:spPr/>
        <p:txBody>
          <a:bodyPr/>
          <a:lstStyle/>
          <a:p>
            <a:fld id="{7B51F2AC-4AEE-4D54-ADF1-BA7C00CCD8C9}" type="datetimeFigureOut">
              <a:rPr lang="zh-CN" altLang="en-US" smtClean="0"/>
              <a:t>2024/7/13</a:t>
            </a:fld>
            <a:endParaRPr lang="zh-CN" altLang="en-US"/>
          </a:p>
        </p:txBody>
      </p:sp>
      <p:sp>
        <p:nvSpPr>
          <p:cNvPr id="6" name="页脚占位符 5">
            <a:extLst>
              <a:ext uri="{FF2B5EF4-FFF2-40B4-BE49-F238E27FC236}">
                <a16:creationId xmlns:a16="http://schemas.microsoft.com/office/drawing/2014/main" id="{954995C7-40B2-403E-8548-91F1C7212B6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F461069-D5FA-4B64-BB72-445349855436}"/>
              </a:ext>
            </a:extLst>
          </p:cNvPr>
          <p:cNvSpPr>
            <a:spLocks noGrp="1"/>
          </p:cNvSpPr>
          <p:nvPr>
            <p:ph type="sldNum" sz="quarter" idx="12"/>
          </p:nvPr>
        </p:nvSpPr>
        <p:spPr/>
        <p:txBody>
          <a:bodyPr/>
          <a:lstStyle/>
          <a:p>
            <a:fld id="{355D5322-2582-4B95-8997-E85E51799654}" type="slidenum">
              <a:rPr lang="zh-CN" altLang="en-US" smtClean="0"/>
              <a:t>‹#›</a:t>
            </a:fld>
            <a:endParaRPr lang="zh-CN" altLang="en-US"/>
          </a:p>
        </p:txBody>
      </p:sp>
    </p:spTree>
    <p:extLst>
      <p:ext uri="{BB962C8B-B14F-4D97-AF65-F5344CB8AC3E}">
        <p14:creationId xmlns:p14="http://schemas.microsoft.com/office/powerpoint/2010/main" val="2726782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3E24AE-5F30-43C9-AD94-07A6BD4009D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D9473E4-821D-47C0-88CB-40941173CE1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91EC795B-D487-46C8-9AD2-A4BAF4820A96}"/>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FF3E5291-28D9-4EEE-8437-EB7583BD3F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EB28DEE-AE50-43AD-B6D7-936676E7DC12}"/>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0114871E-F79E-44F5-A490-B75709127D1C}"/>
              </a:ext>
            </a:extLst>
          </p:cNvPr>
          <p:cNvSpPr>
            <a:spLocks noGrp="1"/>
          </p:cNvSpPr>
          <p:nvPr>
            <p:ph type="dt" sz="half" idx="10"/>
          </p:nvPr>
        </p:nvSpPr>
        <p:spPr/>
        <p:txBody>
          <a:bodyPr/>
          <a:lstStyle/>
          <a:p>
            <a:fld id="{7B51F2AC-4AEE-4D54-ADF1-BA7C00CCD8C9}" type="datetimeFigureOut">
              <a:rPr lang="zh-CN" altLang="en-US" smtClean="0"/>
              <a:t>2024/7/13</a:t>
            </a:fld>
            <a:endParaRPr lang="zh-CN" altLang="en-US"/>
          </a:p>
        </p:txBody>
      </p:sp>
      <p:sp>
        <p:nvSpPr>
          <p:cNvPr id="8" name="页脚占位符 7">
            <a:extLst>
              <a:ext uri="{FF2B5EF4-FFF2-40B4-BE49-F238E27FC236}">
                <a16:creationId xmlns:a16="http://schemas.microsoft.com/office/drawing/2014/main" id="{FFD0324E-8E05-4BB9-9B08-B5D514C6A6E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D51307E-5581-4B50-AD65-1EC2325D7AB6}"/>
              </a:ext>
            </a:extLst>
          </p:cNvPr>
          <p:cNvSpPr>
            <a:spLocks noGrp="1"/>
          </p:cNvSpPr>
          <p:nvPr>
            <p:ph type="sldNum" sz="quarter" idx="12"/>
          </p:nvPr>
        </p:nvSpPr>
        <p:spPr/>
        <p:txBody>
          <a:bodyPr/>
          <a:lstStyle/>
          <a:p>
            <a:fld id="{355D5322-2582-4B95-8997-E85E51799654}" type="slidenum">
              <a:rPr lang="zh-CN" altLang="en-US" smtClean="0"/>
              <a:t>‹#›</a:t>
            </a:fld>
            <a:endParaRPr lang="zh-CN" altLang="en-US"/>
          </a:p>
        </p:txBody>
      </p:sp>
    </p:spTree>
    <p:extLst>
      <p:ext uri="{BB962C8B-B14F-4D97-AF65-F5344CB8AC3E}">
        <p14:creationId xmlns:p14="http://schemas.microsoft.com/office/powerpoint/2010/main" val="3925047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70A98B-FA4E-4F95-8AFA-B0F72AD8B60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8AFE6D2-CC0E-44B6-949D-FB39BBC7AD0D}"/>
              </a:ext>
            </a:extLst>
          </p:cNvPr>
          <p:cNvSpPr>
            <a:spLocks noGrp="1"/>
          </p:cNvSpPr>
          <p:nvPr>
            <p:ph type="dt" sz="half" idx="10"/>
          </p:nvPr>
        </p:nvSpPr>
        <p:spPr/>
        <p:txBody>
          <a:bodyPr/>
          <a:lstStyle/>
          <a:p>
            <a:fld id="{7B51F2AC-4AEE-4D54-ADF1-BA7C00CCD8C9}" type="datetimeFigureOut">
              <a:rPr lang="zh-CN" altLang="en-US" smtClean="0"/>
              <a:t>2024/7/13</a:t>
            </a:fld>
            <a:endParaRPr lang="zh-CN" altLang="en-US"/>
          </a:p>
        </p:txBody>
      </p:sp>
      <p:sp>
        <p:nvSpPr>
          <p:cNvPr id="4" name="页脚占位符 3">
            <a:extLst>
              <a:ext uri="{FF2B5EF4-FFF2-40B4-BE49-F238E27FC236}">
                <a16:creationId xmlns:a16="http://schemas.microsoft.com/office/drawing/2014/main" id="{2FEEAFD3-0DB9-4435-B8CD-265D0414950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184C104-43AC-4E3D-8467-EB0439DF2F31}"/>
              </a:ext>
            </a:extLst>
          </p:cNvPr>
          <p:cNvSpPr>
            <a:spLocks noGrp="1"/>
          </p:cNvSpPr>
          <p:nvPr>
            <p:ph type="sldNum" sz="quarter" idx="12"/>
          </p:nvPr>
        </p:nvSpPr>
        <p:spPr/>
        <p:txBody>
          <a:bodyPr/>
          <a:lstStyle/>
          <a:p>
            <a:fld id="{355D5322-2582-4B95-8997-E85E51799654}" type="slidenum">
              <a:rPr lang="zh-CN" altLang="en-US" smtClean="0"/>
              <a:t>‹#›</a:t>
            </a:fld>
            <a:endParaRPr lang="zh-CN" altLang="en-US"/>
          </a:p>
        </p:txBody>
      </p:sp>
    </p:spTree>
    <p:extLst>
      <p:ext uri="{BB962C8B-B14F-4D97-AF65-F5344CB8AC3E}">
        <p14:creationId xmlns:p14="http://schemas.microsoft.com/office/powerpoint/2010/main" val="520804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C16DD07-14A9-426E-BF67-FF73264AEF06}"/>
              </a:ext>
            </a:extLst>
          </p:cNvPr>
          <p:cNvSpPr>
            <a:spLocks noGrp="1"/>
          </p:cNvSpPr>
          <p:nvPr>
            <p:ph type="dt" sz="half" idx="10"/>
          </p:nvPr>
        </p:nvSpPr>
        <p:spPr/>
        <p:txBody>
          <a:bodyPr/>
          <a:lstStyle/>
          <a:p>
            <a:fld id="{7B51F2AC-4AEE-4D54-ADF1-BA7C00CCD8C9}" type="datetimeFigureOut">
              <a:rPr lang="zh-CN" altLang="en-US" smtClean="0"/>
              <a:t>2024/7/13</a:t>
            </a:fld>
            <a:endParaRPr lang="zh-CN" altLang="en-US"/>
          </a:p>
        </p:txBody>
      </p:sp>
      <p:sp>
        <p:nvSpPr>
          <p:cNvPr id="3" name="页脚占位符 2">
            <a:extLst>
              <a:ext uri="{FF2B5EF4-FFF2-40B4-BE49-F238E27FC236}">
                <a16:creationId xmlns:a16="http://schemas.microsoft.com/office/drawing/2014/main" id="{35107130-68D5-40A0-913A-EAB72DBAFDF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EDB04B4-5DF9-45C8-A411-22B52CB9E663}"/>
              </a:ext>
            </a:extLst>
          </p:cNvPr>
          <p:cNvSpPr>
            <a:spLocks noGrp="1"/>
          </p:cNvSpPr>
          <p:nvPr>
            <p:ph type="sldNum" sz="quarter" idx="12"/>
          </p:nvPr>
        </p:nvSpPr>
        <p:spPr/>
        <p:txBody>
          <a:bodyPr/>
          <a:lstStyle/>
          <a:p>
            <a:fld id="{355D5322-2582-4B95-8997-E85E51799654}" type="slidenum">
              <a:rPr lang="zh-CN" altLang="en-US" smtClean="0"/>
              <a:t>‹#›</a:t>
            </a:fld>
            <a:endParaRPr lang="zh-CN" altLang="en-US"/>
          </a:p>
        </p:txBody>
      </p:sp>
    </p:spTree>
    <p:extLst>
      <p:ext uri="{BB962C8B-B14F-4D97-AF65-F5344CB8AC3E}">
        <p14:creationId xmlns:p14="http://schemas.microsoft.com/office/powerpoint/2010/main" val="1514744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A50C27-F62C-48BC-A9A1-A065619D843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AFB31EA-B221-47E3-90D0-3C9C25B20E3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F7739260-06B2-4AC4-AA8D-535D824458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0B67D0D-069C-4275-9920-B8F8C3C148DB}"/>
              </a:ext>
            </a:extLst>
          </p:cNvPr>
          <p:cNvSpPr>
            <a:spLocks noGrp="1"/>
          </p:cNvSpPr>
          <p:nvPr>
            <p:ph type="dt" sz="half" idx="10"/>
          </p:nvPr>
        </p:nvSpPr>
        <p:spPr/>
        <p:txBody>
          <a:bodyPr/>
          <a:lstStyle/>
          <a:p>
            <a:fld id="{7B51F2AC-4AEE-4D54-ADF1-BA7C00CCD8C9}" type="datetimeFigureOut">
              <a:rPr lang="zh-CN" altLang="en-US" smtClean="0"/>
              <a:t>2024/7/13</a:t>
            </a:fld>
            <a:endParaRPr lang="zh-CN" altLang="en-US"/>
          </a:p>
        </p:txBody>
      </p:sp>
      <p:sp>
        <p:nvSpPr>
          <p:cNvPr id="6" name="页脚占位符 5">
            <a:extLst>
              <a:ext uri="{FF2B5EF4-FFF2-40B4-BE49-F238E27FC236}">
                <a16:creationId xmlns:a16="http://schemas.microsoft.com/office/drawing/2014/main" id="{0F447F8E-650D-419E-8E9F-9BBAB9D2E58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668A4E5-8E1D-4A1D-9C11-941BEDE7BFAE}"/>
              </a:ext>
            </a:extLst>
          </p:cNvPr>
          <p:cNvSpPr>
            <a:spLocks noGrp="1"/>
          </p:cNvSpPr>
          <p:nvPr>
            <p:ph type="sldNum" sz="quarter" idx="12"/>
          </p:nvPr>
        </p:nvSpPr>
        <p:spPr/>
        <p:txBody>
          <a:bodyPr/>
          <a:lstStyle/>
          <a:p>
            <a:fld id="{355D5322-2582-4B95-8997-E85E51799654}" type="slidenum">
              <a:rPr lang="zh-CN" altLang="en-US" smtClean="0"/>
              <a:t>‹#›</a:t>
            </a:fld>
            <a:endParaRPr lang="zh-CN" altLang="en-US"/>
          </a:p>
        </p:txBody>
      </p:sp>
    </p:spTree>
    <p:extLst>
      <p:ext uri="{BB962C8B-B14F-4D97-AF65-F5344CB8AC3E}">
        <p14:creationId xmlns:p14="http://schemas.microsoft.com/office/powerpoint/2010/main" val="2407677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BF1300-70A3-4EEE-AB0C-E3402AE9F24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323EC95-2E09-4F5E-85A8-FFD8CEADE11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EA3A1DB-F2D4-4CFA-BF3D-20DB8E5717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64FA008-0B96-42F0-9405-62B68071D8CB}"/>
              </a:ext>
            </a:extLst>
          </p:cNvPr>
          <p:cNvSpPr>
            <a:spLocks noGrp="1"/>
          </p:cNvSpPr>
          <p:nvPr>
            <p:ph type="dt" sz="half" idx="10"/>
          </p:nvPr>
        </p:nvSpPr>
        <p:spPr/>
        <p:txBody>
          <a:bodyPr/>
          <a:lstStyle/>
          <a:p>
            <a:fld id="{7B51F2AC-4AEE-4D54-ADF1-BA7C00CCD8C9}" type="datetimeFigureOut">
              <a:rPr lang="zh-CN" altLang="en-US" smtClean="0"/>
              <a:t>2024/7/13</a:t>
            </a:fld>
            <a:endParaRPr lang="zh-CN" altLang="en-US"/>
          </a:p>
        </p:txBody>
      </p:sp>
      <p:sp>
        <p:nvSpPr>
          <p:cNvPr id="6" name="页脚占位符 5">
            <a:extLst>
              <a:ext uri="{FF2B5EF4-FFF2-40B4-BE49-F238E27FC236}">
                <a16:creationId xmlns:a16="http://schemas.microsoft.com/office/drawing/2014/main" id="{E085E766-4008-4304-9217-2BB4A6D2BE5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A5D4310-79BA-4DE8-A4FA-53DBB2B75BBF}"/>
              </a:ext>
            </a:extLst>
          </p:cNvPr>
          <p:cNvSpPr>
            <a:spLocks noGrp="1"/>
          </p:cNvSpPr>
          <p:nvPr>
            <p:ph type="sldNum" sz="quarter" idx="12"/>
          </p:nvPr>
        </p:nvSpPr>
        <p:spPr/>
        <p:txBody>
          <a:bodyPr/>
          <a:lstStyle/>
          <a:p>
            <a:fld id="{355D5322-2582-4B95-8997-E85E51799654}" type="slidenum">
              <a:rPr lang="zh-CN" altLang="en-US" smtClean="0"/>
              <a:t>‹#›</a:t>
            </a:fld>
            <a:endParaRPr lang="zh-CN" altLang="en-US"/>
          </a:p>
        </p:txBody>
      </p:sp>
    </p:spTree>
    <p:extLst>
      <p:ext uri="{BB962C8B-B14F-4D97-AF65-F5344CB8AC3E}">
        <p14:creationId xmlns:p14="http://schemas.microsoft.com/office/powerpoint/2010/main" val="3851695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0BC2CAF-1297-429C-8CAF-D2D01E64E48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7ACD384-2427-4554-AE0D-C2F2BAAE96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B2C8E9A-B868-4D69-B6F6-B26E948420C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51F2AC-4AEE-4D54-ADF1-BA7C00CCD8C9}" type="datetimeFigureOut">
              <a:rPr lang="zh-CN" altLang="en-US" smtClean="0"/>
              <a:t>2024/7/13</a:t>
            </a:fld>
            <a:endParaRPr lang="zh-CN" altLang="en-US"/>
          </a:p>
        </p:txBody>
      </p:sp>
      <p:sp>
        <p:nvSpPr>
          <p:cNvPr id="5" name="页脚占位符 4">
            <a:extLst>
              <a:ext uri="{FF2B5EF4-FFF2-40B4-BE49-F238E27FC236}">
                <a16:creationId xmlns:a16="http://schemas.microsoft.com/office/drawing/2014/main" id="{A2631E3B-5401-4A47-A5BD-14181290E6E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713C517-0DE7-4934-A237-D02B5091C0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5D5322-2582-4B95-8997-E85E51799654}" type="slidenum">
              <a:rPr lang="zh-CN" altLang="en-US" smtClean="0"/>
              <a:t>‹#›</a:t>
            </a:fld>
            <a:endParaRPr lang="zh-CN" altLang="en-US"/>
          </a:p>
        </p:txBody>
      </p:sp>
    </p:spTree>
    <p:extLst>
      <p:ext uri="{BB962C8B-B14F-4D97-AF65-F5344CB8AC3E}">
        <p14:creationId xmlns:p14="http://schemas.microsoft.com/office/powerpoint/2010/main" val="40708376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24">
            <a:extLst>
              <a:ext uri="{FF2B5EF4-FFF2-40B4-BE49-F238E27FC236}">
                <a16:creationId xmlns:a16="http://schemas.microsoft.com/office/drawing/2014/main" id="{6B5E2835-4E47-45B3-9CFE-732FF7B054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图片 1">
            <a:extLst>
              <a:ext uri="{FF2B5EF4-FFF2-40B4-BE49-F238E27FC236}">
                <a16:creationId xmlns:a16="http://schemas.microsoft.com/office/drawing/2014/main" id="{F7F9ACAF-E695-4585-8EFD-C77154236BCC}"/>
              </a:ext>
            </a:extLst>
          </p:cNvPr>
          <p:cNvPicPr>
            <a:picLocks noChangeAspect="1"/>
          </p:cNvPicPr>
          <p:nvPr/>
        </p:nvPicPr>
        <p:blipFill rotWithShape="1">
          <a:blip r:embed="rId2">
            <a:alphaModFix amt="60000"/>
          </a:blip>
          <a:srcRect l="8502" r="2436" b="1"/>
          <a:stretch/>
        </p:blipFill>
        <p:spPr>
          <a:xfrm>
            <a:off x="4871343" y="18298"/>
            <a:ext cx="7500539" cy="6839702"/>
          </a:xfrm>
          <a:custGeom>
            <a:avLst/>
            <a:gdLst/>
            <a:ahLst/>
            <a:cxnLst/>
            <a:rect l="l" t="t" r="r" b="b"/>
            <a:pathLst>
              <a:path w="8949307" h="6858000">
                <a:moveTo>
                  <a:pt x="0" y="0"/>
                </a:moveTo>
                <a:lnTo>
                  <a:pt x="8949307" y="0"/>
                </a:lnTo>
                <a:lnTo>
                  <a:pt x="8949307" y="6858000"/>
                </a:lnTo>
                <a:lnTo>
                  <a:pt x="0" y="6858000"/>
                </a:lnTo>
                <a:lnTo>
                  <a:pt x="62983" y="6788730"/>
                </a:lnTo>
                <a:cubicBezTo>
                  <a:pt x="773509" y="5928900"/>
                  <a:pt x="1212979" y="4741056"/>
                  <a:pt x="1212979" y="3429000"/>
                </a:cubicBezTo>
                <a:cubicBezTo>
                  <a:pt x="1212979" y="2116944"/>
                  <a:pt x="773509" y="929100"/>
                  <a:pt x="62983" y="69271"/>
                </a:cubicBezTo>
                <a:close/>
              </a:path>
            </a:pathLst>
          </a:custGeom>
        </p:spPr>
      </p:pic>
      <p:sp useBgFill="1">
        <p:nvSpPr>
          <p:cNvPr id="34" name="Freeform: Shape 26">
            <a:extLst>
              <a:ext uri="{FF2B5EF4-FFF2-40B4-BE49-F238E27FC236}">
                <a16:creationId xmlns:a16="http://schemas.microsoft.com/office/drawing/2014/main" id="{5B45AD5D-AA52-4F7B-9362-576A39AD9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45567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D5D5D5"/>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5" name="Freeform: Shape 28">
            <a:extLst>
              <a:ext uri="{FF2B5EF4-FFF2-40B4-BE49-F238E27FC236}">
                <a16:creationId xmlns:a16="http://schemas.microsoft.com/office/drawing/2014/main" id="{AEDD7960-4866-4399-BEF6-DD1431AB4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9"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3" name="Rectangle 32">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375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内容占位符 2">
            <a:extLst>
              <a:ext uri="{FF2B5EF4-FFF2-40B4-BE49-F238E27FC236}">
                <a16:creationId xmlns:a16="http://schemas.microsoft.com/office/drawing/2014/main" id="{41BE29B0-04F9-468F-9A62-813C813A0F75}"/>
              </a:ext>
            </a:extLst>
          </p:cNvPr>
          <p:cNvSpPr>
            <a:spLocks noGrp="1"/>
          </p:cNvSpPr>
          <p:nvPr>
            <p:ph idx="1"/>
          </p:nvPr>
        </p:nvSpPr>
        <p:spPr>
          <a:xfrm>
            <a:off x="424815" y="2520717"/>
            <a:ext cx="5385129" cy="3207258"/>
          </a:xfrm>
        </p:spPr>
        <p:txBody>
          <a:bodyPr anchor="t">
            <a:normAutofit/>
          </a:bodyPr>
          <a:lstStyle/>
          <a:p>
            <a:pPr marL="0" indent="0">
              <a:buNone/>
            </a:pPr>
            <a:endParaRPr lang="en-US" altLang="zh-CN" sz="1700" b="1" dirty="0"/>
          </a:p>
          <a:p>
            <a:pPr marL="0" indent="0">
              <a:buNone/>
            </a:pPr>
            <a:endParaRPr lang="en-US" altLang="zh-CN" sz="1700" b="1" dirty="0"/>
          </a:p>
          <a:p>
            <a:pPr marL="0" indent="0">
              <a:buNone/>
            </a:pPr>
            <a:r>
              <a:rPr lang="zh-CN" altLang="zh-CN" sz="2400" b="1" dirty="0"/>
              <a:t>第</a:t>
            </a:r>
            <a:r>
              <a:rPr lang="zh-CN" altLang="en-US" sz="2400" b="1" dirty="0"/>
              <a:t>三</a:t>
            </a:r>
            <a:r>
              <a:rPr lang="zh-CN" altLang="zh-CN" sz="2400" b="1" dirty="0"/>
              <a:t>节 </a:t>
            </a:r>
            <a:r>
              <a:rPr lang="en-US" altLang="zh-CN" sz="2400" b="1" dirty="0"/>
              <a:t>  </a:t>
            </a:r>
            <a:r>
              <a:rPr lang="zh-CN" altLang="zh-CN" sz="2400" b="1" dirty="0"/>
              <a:t>我国互联网众筹法规概述</a:t>
            </a:r>
            <a:br>
              <a:rPr lang="zh-CN" altLang="zh-CN" sz="2400" dirty="0"/>
            </a:br>
            <a:endParaRPr lang="zh-CN" altLang="en-US" sz="2400" dirty="0"/>
          </a:p>
        </p:txBody>
      </p:sp>
    </p:spTree>
    <p:extLst>
      <p:ext uri="{BB962C8B-B14F-4D97-AF65-F5344CB8AC3E}">
        <p14:creationId xmlns:p14="http://schemas.microsoft.com/office/powerpoint/2010/main" val="14743162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94AA2BD-2E3F-4B1D-8127-5744B81153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BD02261-2DC8-4AA8-9E16-7751AE8924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49223" y="38793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3" name="Rectangle 12">
            <a:extLst>
              <a:ext uri="{FF2B5EF4-FFF2-40B4-BE49-F238E27FC236}">
                <a16:creationId xmlns:a16="http://schemas.microsoft.com/office/drawing/2014/main" id="{3D752CF2-2291-40B5-B462-C17B174C10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1480" y="2286000"/>
            <a:ext cx="438912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内容占位符 2">
            <a:extLst>
              <a:ext uri="{FF2B5EF4-FFF2-40B4-BE49-F238E27FC236}">
                <a16:creationId xmlns:a16="http://schemas.microsoft.com/office/drawing/2014/main" id="{A48E2896-D155-4D89-BD0F-B4FB7F2ADE7D}"/>
              </a:ext>
            </a:extLst>
          </p:cNvPr>
          <p:cNvSpPr>
            <a:spLocks noGrp="1"/>
          </p:cNvSpPr>
          <p:nvPr>
            <p:ph idx="1"/>
          </p:nvPr>
        </p:nvSpPr>
        <p:spPr>
          <a:xfrm>
            <a:off x="411479" y="1090085"/>
            <a:ext cx="6109244" cy="3968496"/>
          </a:xfrm>
        </p:spPr>
        <p:txBody>
          <a:bodyPr anchor="t">
            <a:normAutofit fontScale="70000" lnSpcReduction="20000"/>
          </a:bodyPr>
          <a:lstStyle/>
          <a:p>
            <a:pPr marL="0" indent="0">
              <a:lnSpc>
                <a:spcPct val="120000"/>
              </a:lnSpc>
              <a:buNone/>
            </a:pPr>
            <a:r>
              <a:rPr lang="en-US" altLang="zh-CN" sz="2600" dirty="0">
                <a:latin typeface="楷体" panose="02010609060101010101" pitchFamily="49" charset="-122"/>
                <a:ea typeface="楷体" panose="02010609060101010101" pitchFamily="49" charset="-122"/>
              </a:rPr>
              <a:t>    2016</a:t>
            </a:r>
            <a:r>
              <a:rPr lang="zh-CN" altLang="zh-CN" sz="2600" dirty="0">
                <a:latin typeface="楷体" panose="02010609060101010101" pitchFamily="49" charset="-122"/>
                <a:ea typeface="楷体" panose="02010609060101010101" pitchFamily="49" charset="-122"/>
              </a:rPr>
              <a:t>年</a:t>
            </a:r>
            <a:r>
              <a:rPr lang="en-US" altLang="zh-CN" sz="2600" dirty="0">
                <a:latin typeface="楷体" panose="02010609060101010101" pitchFamily="49" charset="-122"/>
                <a:ea typeface="楷体" panose="02010609060101010101" pitchFamily="49" charset="-122"/>
              </a:rPr>
              <a:t>9</a:t>
            </a:r>
            <a:r>
              <a:rPr lang="zh-CN" altLang="zh-CN" sz="2600" dirty="0">
                <a:latin typeface="楷体" panose="02010609060101010101" pitchFamily="49" charset="-122"/>
                <a:ea typeface="楷体" panose="02010609060101010101" pitchFamily="49" charset="-122"/>
              </a:rPr>
              <a:t>月</a:t>
            </a:r>
            <a:r>
              <a:rPr lang="en-US" altLang="zh-CN" sz="2600" dirty="0">
                <a:latin typeface="楷体" panose="02010609060101010101" pitchFamily="49" charset="-122"/>
                <a:ea typeface="楷体" panose="02010609060101010101" pitchFamily="49" charset="-122"/>
              </a:rPr>
              <a:t>1</a:t>
            </a:r>
            <a:r>
              <a:rPr lang="zh-CN" altLang="zh-CN" sz="2600" dirty="0">
                <a:latin typeface="楷体" panose="02010609060101010101" pitchFamily="49" charset="-122"/>
                <a:ea typeface="楷体" panose="02010609060101010101" pitchFamily="49" charset="-122"/>
              </a:rPr>
              <a:t>日，《中华人民共和国慈善法》正式实施，对慈善组织利用网络等平台开展公开募捐等行为做了明确的规定。《慈善法》规定，不具有公开募捐资格的组织或者个人，不得采取公开募集方式开展公开募捐。</a:t>
            </a:r>
            <a:endParaRPr lang="en-US" altLang="zh-CN" sz="2600" dirty="0">
              <a:latin typeface="楷体" panose="02010609060101010101" pitchFamily="49" charset="-122"/>
              <a:ea typeface="楷体" panose="02010609060101010101" pitchFamily="49" charset="-122"/>
            </a:endParaRPr>
          </a:p>
          <a:p>
            <a:pPr marL="0" indent="0">
              <a:lnSpc>
                <a:spcPct val="120000"/>
              </a:lnSpc>
              <a:buNone/>
            </a:pPr>
            <a:r>
              <a:rPr lang="en-US" altLang="zh-CN" sz="2600" dirty="0">
                <a:latin typeface="楷体" panose="02010609060101010101" pitchFamily="49" charset="-122"/>
                <a:ea typeface="楷体" panose="02010609060101010101" pitchFamily="49" charset="-122"/>
              </a:rPr>
              <a:t>    </a:t>
            </a:r>
            <a:r>
              <a:rPr lang="zh-CN" altLang="zh-CN" sz="2600" dirty="0">
                <a:latin typeface="楷体" panose="02010609060101010101" pitchFamily="49" charset="-122"/>
                <a:ea typeface="楷体" panose="02010609060101010101" pitchFamily="49" charset="-122"/>
              </a:rPr>
              <a:t>根据</a:t>
            </a:r>
            <a:r>
              <a:rPr lang="en-US" altLang="zh-CN" sz="2600" dirty="0">
                <a:latin typeface="楷体" panose="02010609060101010101" pitchFamily="49" charset="-122"/>
                <a:ea typeface="楷体" panose="02010609060101010101" pitchFamily="49" charset="-122"/>
              </a:rPr>
              <a:t>(</a:t>
            </a:r>
            <a:r>
              <a:rPr lang="zh-CN" altLang="zh-CN" sz="2600" dirty="0">
                <a:latin typeface="楷体" panose="02010609060101010101" pitchFamily="49" charset="-122"/>
                <a:ea typeface="楷体" panose="02010609060101010101" pitchFamily="49" charset="-122"/>
              </a:rPr>
              <a:t>慈善法》的规定，个人是不能发起公开蓦捐的，慈善募捐的主体是慈善组织、但个人在自身面临困难时向社会求助，是一项正当权利，个人求助不属于慈善活动，也不是募捐行为、面是属于社会救助行为，因此不受《慈善法》调整。从立法空间上看，《慈善法》没有以明确的方式涵盖</a:t>
            </a:r>
            <a:r>
              <a:rPr lang="en-US" altLang="zh-CN" sz="2600" dirty="0">
                <a:latin typeface="楷体" panose="02010609060101010101" pitchFamily="49" charset="-122"/>
                <a:ea typeface="楷体" panose="02010609060101010101" pitchFamily="49" charset="-122"/>
              </a:rPr>
              <a:t>“</a:t>
            </a:r>
            <a:r>
              <a:rPr lang="zh-CN" altLang="zh-CN" sz="2600" dirty="0">
                <a:latin typeface="楷体" panose="02010609060101010101" pitchFamily="49" charset="-122"/>
                <a:ea typeface="楷体" panose="02010609060101010101" pitchFamily="49" charset="-122"/>
              </a:rPr>
              <a:t>公益众筹</a:t>
            </a:r>
            <a:r>
              <a:rPr lang="en-US" altLang="zh-CN" sz="2600" dirty="0">
                <a:latin typeface="楷体" panose="02010609060101010101" pitchFamily="49" charset="-122"/>
                <a:ea typeface="楷体" panose="02010609060101010101" pitchFamily="49" charset="-122"/>
              </a:rPr>
              <a:t>”</a:t>
            </a:r>
            <a:r>
              <a:rPr lang="zh-CN" altLang="zh-CN" sz="2600" dirty="0">
                <a:latin typeface="楷体" panose="02010609060101010101" pitchFamily="49" charset="-122"/>
                <a:ea typeface="楷体" panose="02010609060101010101" pitchFamily="49" charset="-122"/>
              </a:rPr>
              <a:t>，但这也给有关职能机</a:t>
            </a:r>
            <a:r>
              <a:rPr lang="zh-CN" altLang="en-US" sz="2600" dirty="0">
                <a:latin typeface="楷体" panose="02010609060101010101" pitchFamily="49" charset="-122"/>
                <a:ea typeface="楷体" panose="02010609060101010101" pitchFamily="49" charset="-122"/>
              </a:rPr>
              <a:t>构</a:t>
            </a:r>
            <a:r>
              <a:rPr lang="zh-CN" altLang="zh-CN" sz="2600" dirty="0">
                <a:latin typeface="楷体" panose="02010609060101010101" pitchFamily="49" charset="-122"/>
                <a:ea typeface="楷体" panose="02010609060101010101" pitchFamily="49" charset="-122"/>
              </a:rPr>
              <a:t>留出机会和空间通过部门规章等灵活立法方式来出台公益众筹行为准则。</a:t>
            </a:r>
            <a:br>
              <a:rPr lang="en-US" altLang="zh-CN" sz="1500" dirty="0">
                <a:latin typeface="楷体" panose="02010609060101010101" pitchFamily="49" charset="-122"/>
                <a:ea typeface="楷体" panose="02010609060101010101" pitchFamily="49" charset="-122"/>
              </a:rPr>
            </a:br>
            <a:endParaRPr lang="zh-CN" altLang="en-US" sz="1500" dirty="0">
              <a:latin typeface="楷体" panose="02010609060101010101" pitchFamily="49" charset="-122"/>
              <a:ea typeface="楷体" panose="02010609060101010101" pitchFamily="49" charset="-122"/>
            </a:endParaRPr>
          </a:p>
        </p:txBody>
      </p:sp>
      <p:pic>
        <p:nvPicPr>
          <p:cNvPr id="5" name="Picture 4">
            <a:extLst>
              <a:ext uri="{FF2B5EF4-FFF2-40B4-BE49-F238E27FC236}">
                <a16:creationId xmlns:a16="http://schemas.microsoft.com/office/drawing/2014/main" id="{1C7B0C51-ECB3-4026-BC60-F93D20E54658}"/>
              </a:ext>
            </a:extLst>
          </p:cNvPr>
          <p:cNvPicPr>
            <a:picLocks noChangeAspect="1"/>
          </p:cNvPicPr>
          <p:nvPr/>
        </p:nvPicPr>
        <p:blipFill rotWithShape="1">
          <a:blip r:embed="rId2"/>
          <a:srcRect l="17208" r="16040"/>
          <a:stretch/>
        </p:blipFill>
        <p:spPr>
          <a:xfrm>
            <a:off x="6670622" y="10"/>
            <a:ext cx="5521377" cy="6857990"/>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effectLst>
            <a:outerShdw blurRad="50800" dist="38100" dir="10800000" algn="r" rotWithShape="0">
              <a:schemeClr val="bg1">
                <a:lumMod val="85000"/>
                <a:alpha val="30000"/>
              </a:schemeClr>
            </a:outerShdw>
          </a:effectLst>
        </p:spPr>
      </p:pic>
    </p:spTree>
    <p:extLst>
      <p:ext uri="{BB962C8B-B14F-4D97-AF65-F5344CB8AC3E}">
        <p14:creationId xmlns:p14="http://schemas.microsoft.com/office/powerpoint/2010/main" val="38039672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91A9B7-C2A8-45D6-8D20-65850FC274ED}"/>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976A8AC1-D367-4415-B428-39CBB655BE0E}"/>
              </a:ext>
            </a:extLst>
          </p:cNvPr>
          <p:cNvSpPr>
            <a:spLocks noGrp="1"/>
          </p:cNvSpPr>
          <p:nvPr>
            <p:ph idx="1"/>
          </p:nvPr>
        </p:nvSpPr>
        <p:spPr/>
        <p:txBody>
          <a:bodyPr>
            <a:normAutofit fontScale="85000" lnSpcReduction="20000"/>
          </a:bodyPr>
          <a:lstStyle/>
          <a:p>
            <a:pPr marL="0" indent="0">
              <a:lnSpc>
                <a:spcPct val="150000"/>
              </a:lnSpc>
              <a:buNone/>
            </a:pPr>
            <a:r>
              <a:rPr lang="en-US" altLang="zh-CN"/>
              <a:t>    </a:t>
            </a:r>
            <a:r>
              <a:rPr lang="zh-CN" altLang="zh-CN"/>
              <a:t> </a:t>
            </a:r>
            <a:r>
              <a:rPr lang="en-US" altLang="zh-CN"/>
              <a:t>2017</a:t>
            </a:r>
            <a:r>
              <a:rPr lang="zh-CN" altLang="zh-CN"/>
              <a:t>年</a:t>
            </a:r>
            <a:r>
              <a:rPr lang="en-US" altLang="zh-CN"/>
              <a:t>8</a:t>
            </a:r>
            <a:r>
              <a:rPr lang="zh-CN" altLang="zh-CN"/>
              <a:t>月</a:t>
            </a:r>
            <a:r>
              <a:rPr lang="en-US" altLang="zh-CN"/>
              <a:t>1</a:t>
            </a:r>
            <a:r>
              <a:rPr lang="zh-CN" altLang="zh-CN"/>
              <a:t>日起，民政部公布的</a:t>
            </a:r>
            <a:r>
              <a:rPr lang="en-US" altLang="zh-CN"/>
              <a:t>(</a:t>
            </a:r>
            <a:r>
              <a:rPr lang="zh-CN" altLang="zh-CN"/>
              <a:t>慈善组织互联网公开募捐信息平台基本技术规范</a:t>
            </a:r>
            <a:r>
              <a:rPr lang="en-US" altLang="zh-CN"/>
              <a:t>》</a:t>
            </a:r>
            <a:r>
              <a:rPr lang="zh-CN" altLang="zh-CN"/>
              <a:t>和《善组织互联网公开募捐信息平台基本管理规范》开始实施，通过《基本技术规范》为平台的建设运行提出技术要求，《基本管理规范》构成严谨的管理流程，</a:t>
            </a:r>
            <a:r>
              <a:rPr lang="zh-CN" altLang="zh-CN">
                <a:solidFill>
                  <a:srgbClr val="FF0000"/>
                </a:solidFill>
              </a:rPr>
              <a:t>其中，两个规范明确指出网络求助行为不属于慈善</a:t>
            </a:r>
            <a:r>
              <a:rPr lang="zh-CN" altLang="en-US">
                <a:solidFill>
                  <a:srgbClr val="FF0000"/>
                </a:solidFill>
              </a:rPr>
              <a:t>募</a:t>
            </a:r>
            <a:r>
              <a:rPr lang="zh-CN" altLang="zh-CN">
                <a:solidFill>
                  <a:srgbClr val="FF0000"/>
                </a:solidFill>
              </a:rPr>
              <a:t>捐，其信息的真实性由提供方负责</a:t>
            </a:r>
            <a:r>
              <a:rPr lang="zh-CN" altLang="en-US">
                <a:solidFill>
                  <a:srgbClr val="FF0000"/>
                </a:solidFill>
              </a:rPr>
              <a:t>。</a:t>
            </a:r>
            <a:r>
              <a:rPr lang="zh-CN" altLang="zh-CN">
                <a:solidFill>
                  <a:srgbClr val="FF0000"/>
                </a:solidFill>
              </a:rPr>
              <a:t>信息平台对个人求助应有序引导个人与善组织对接，并加强信息审查别设置</a:t>
            </a:r>
            <a:r>
              <a:rPr lang="zh-CN" altLang="en-US">
                <a:solidFill>
                  <a:srgbClr val="FF0000"/>
                </a:solidFill>
              </a:rPr>
              <a:t>上限</a:t>
            </a:r>
            <a:r>
              <a:rPr lang="zh-CN" altLang="zh-CN">
                <a:solidFill>
                  <a:srgbClr val="FF0000"/>
                </a:solidFill>
              </a:rPr>
              <a:t>、强化信息公开和使用</a:t>
            </a:r>
            <a:r>
              <a:rPr lang="zh-CN" altLang="en-US">
                <a:solidFill>
                  <a:srgbClr val="FF0000"/>
                </a:solidFill>
              </a:rPr>
              <a:t>反馈</a:t>
            </a:r>
            <a:r>
              <a:rPr lang="zh-CN" altLang="zh-CN">
                <a:solidFill>
                  <a:srgbClr val="FF0000"/>
                </a:solidFill>
              </a:rPr>
              <a:t>、做好风险防范提示和责任</a:t>
            </a:r>
            <a:r>
              <a:rPr lang="zh-CN" altLang="en-US">
                <a:solidFill>
                  <a:srgbClr val="FF0000"/>
                </a:solidFill>
              </a:rPr>
              <a:t>追溯</a:t>
            </a:r>
            <a:r>
              <a:rPr lang="zh-CN" altLang="zh-CN">
                <a:solidFill>
                  <a:srgbClr val="FF0000"/>
                </a:solidFill>
              </a:rPr>
              <a:t>，</a:t>
            </a:r>
            <a:r>
              <a:rPr lang="zh-CN" altLang="zh-CN"/>
              <a:t>此外，平台应对公开信息进行合理排序和展示，并提供公平公正服务，不应有竞价排名。</a:t>
            </a:r>
            <a:br>
              <a:rPr lang="en-US" altLang="zh-CN"/>
            </a:br>
            <a:endParaRPr lang="zh-CN" altLang="en-US" dirty="0"/>
          </a:p>
        </p:txBody>
      </p:sp>
    </p:spTree>
    <p:extLst>
      <p:ext uri="{BB962C8B-B14F-4D97-AF65-F5344CB8AC3E}">
        <p14:creationId xmlns:p14="http://schemas.microsoft.com/office/powerpoint/2010/main" val="13073125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4C3EA7-D8C1-4D42-AFA1-6B62FA674F2B}"/>
              </a:ext>
            </a:extLst>
          </p:cNvPr>
          <p:cNvSpPr>
            <a:spLocks noGrp="1"/>
          </p:cNvSpPr>
          <p:nvPr>
            <p:ph type="title"/>
          </p:nvPr>
        </p:nvSpPr>
        <p:spPr/>
        <p:txBody>
          <a:bodyPr/>
          <a:lstStyle/>
          <a:p>
            <a:r>
              <a:rPr lang="zh-CN" altLang="zh-CN" b="1" dirty="0"/>
              <a:t>四、物权型众筹监管概述</a:t>
            </a:r>
            <a:endParaRPr lang="zh-CN" altLang="en-US" dirty="0"/>
          </a:p>
        </p:txBody>
      </p:sp>
      <p:sp>
        <p:nvSpPr>
          <p:cNvPr id="3" name="内容占位符 2">
            <a:extLst>
              <a:ext uri="{FF2B5EF4-FFF2-40B4-BE49-F238E27FC236}">
                <a16:creationId xmlns:a16="http://schemas.microsoft.com/office/drawing/2014/main" id="{C7C1736B-A5C6-452E-984E-10B6C79219AD}"/>
              </a:ext>
            </a:extLst>
          </p:cNvPr>
          <p:cNvSpPr>
            <a:spLocks noGrp="1"/>
          </p:cNvSpPr>
          <p:nvPr>
            <p:ph idx="1"/>
          </p:nvPr>
        </p:nvSpPr>
        <p:spPr/>
        <p:txBody>
          <a:bodyPr/>
          <a:lstStyle/>
          <a:p>
            <a:pPr marL="0" indent="0">
              <a:lnSpc>
                <a:spcPct val="100000"/>
              </a:lnSpc>
              <a:buNone/>
            </a:pPr>
            <a:r>
              <a:rPr lang="en-US" altLang="zh-CN" dirty="0"/>
              <a:t>    </a:t>
            </a:r>
            <a:r>
              <a:rPr lang="zh-CN" altLang="zh-CN" dirty="0"/>
              <a:t>物权众筹最初的代表模式是房地产众筹，</a:t>
            </a:r>
            <a:r>
              <a:rPr lang="en-US" altLang="zh-CN" dirty="0"/>
              <a:t>2015</a:t>
            </a:r>
            <a:r>
              <a:rPr lang="zh-CN" altLang="zh-CN" dirty="0"/>
              <a:t>年是房地产众筹元年，包括万科、绿地、万达、远洋等大牌房企，都相继布局了房产众筹业务。但</a:t>
            </a:r>
            <a:r>
              <a:rPr lang="en-US" altLang="zh-CN" dirty="0"/>
              <a:t>2016</a:t>
            </a:r>
            <a:r>
              <a:rPr lang="zh-CN" altLang="zh-CN" dirty="0"/>
              <a:t>年</a:t>
            </a:r>
            <a:r>
              <a:rPr lang="en-US" altLang="zh-CN" dirty="0"/>
              <a:t>4</a:t>
            </a:r>
            <a:r>
              <a:rPr lang="zh-CN" altLang="zh-CN" dirty="0"/>
              <a:t>月，深圳市事件，业内人士认为，监管部门是在萌芽阶段对当前的市场乱象进行一次集中整治，防止不合规的炒房平台扰乱市场。</a:t>
            </a:r>
          </a:p>
          <a:p>
            <a:pPr marL="0" indent="0">
              <a:buNone/>
            </a:pPr>
            <a:endParaRPr lang="zh-CN" altLang="en-US" dirty="0"/>
          </a:p>
        </p:txBody>
      </p:sp>
    </p:spTree>
    <p:extLst>
      <p:ext uri="{BB962C8B-B14F-4D97-AF65-F5344CB8AC3E}">
        <p14:creationId xmlns:p14="http://schemas.microsoft.com/office/powerpoint/2010/main" val="87786088"/>
      </p:ext>
    </p:extLst>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2509F26-B5DC-4BA7-B476-4CB044237A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sp>
        <p:nvSpPr>
          <p:cNvPr id="11" name="Rectangle 10">
            <a:extLst>
              <a:ext uri="{FF2B5EF4-FFF2-40B4-BE49-F238E27FC236}">
                <a16:creationId xmlns:a16="http://schemas.microsoft.com/office/drawing/2014/main" id="{DB103EB1-B135-4526-B883-33228FC27F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80000">
            <a:off x="815340" y="683404"/>
            <a:ext cx="10561320" cy="5404104"/>
          </a:xfrm>
          <a:prstGeom prst="rect">
            <a:avLst/>
          </a:prstGeom>
          <a:solidFill>
            <a:srgbClr val="FFFFFF"/>
          </a:solidFill>
          <a:ln w="3175" cap="sq" cmpd="thinThick">
            <a:solidFill>
              <a:srgbClr val="DDDDDD"/>
            </a:solidFill>
            <a:miter lim="800000"/>
          </a:ln>
          <a:effectLst>
            <a:outerShdw blurRad="266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pic>
        <p:nvPicPr>
          <p:cNvPr id="4" name="内容占位符 3">
            <a:extLst>
              <a:ext uri="{FF2B5EF4-FFF2-40B4-BE49-F238E27FC236}">
                <a16:creationId xmlns:a16="http://schemas.microsoft.com/office/drawing/2014/main" id="{59D1D11B-F0F9-45A7-B731-635861225DF3}"/>
              </a:ext>
            </a:extLst>
          </p:cNvPr>
          <p:cNvPicPr>
            <a:picLocks noGrp="1" noChangeAspect="1"/>
          </p:cNvPicPr>
          <p:nvPr>
            <p:ph idx="1"/>
          </p:nvPr>
        </p:nvPicPr>
        <p:blipFill rotWithShape="1">
          <a:blip r:embed="rId2"/>
          <a:srcRect t="9773" r="1" b="1"/>
          <a:stretch/>
        </p:blipFill>
        <p:spPr>
          <a:xfrm rot="21480000">
            <a:off x="1137837" y="1003258"/>
            <a:ext cx="9916327" cy="4764396"/>
          </a:xfrm>
          <a:prstGeom prst="rect">
            <a:avLst/>
          </a:prstGeom>
        </p:spPr>
      </p:pic>
    </p:spTree>
    <p:extLst>
      <p:ext uri="{BB962C8B-B14F-4D97-AF65-F5344CB8AC3E}">
        <p14:creationId xmlns:p14="http://schemas.microsoft.com/office/powerpoint/2010/main" val="17432938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25C33893-D75B-46EE-B854-940E9060C451}"/>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E40B4B7B-9FB7-41F9-A494-838F1D1FEA8A}"/>
              </a:ext>
            </a:extLst>
          </p:cNvPr>
          <p:cNvSpPr>
            <a:spLocks noGrp="1"/>
          </p:cNvSpPr>
          <p:nvPr>
            <p:ph idx="1"/>
          </p:nvPr>
        </p:nvSpPr>
        <p:spPr>
          <a:xfrm>
            <a:off x="838200" y="1825625"/>
            <a:ext cx="10515600" cy="4351338"/>
          </a:xfrm>
        </p:spPr>
        <p:txBody>
          <a:bodyPr>
            <a:normAutofit/>
          </a:bodyPr>
          <a:lstStyle/>
          <a:p>
            <a:pPr marL="0" indent="0">
              <a:buNone/>
            </a:pPr>
            <a:r>
              <a:rPr lang="en-US" altLang="zh-CN" dirty="0"/>
              <a:t>    </a:t>
            </a:r>
            <a:r>
              <a:rPr lang="en-US" altLang="zh-CN" dirty="0">
                <a:latin typeface="华文仿宋" panose="02010600040101010101" pitchFamily="2" charset="-122"/>
                <a:ea typeface="华文仿宋" panose="02010600040101010101" pitchFamily="2" charset="-122"/>
              </a:rPr>
              <a:t>2016</a:t>
            </a:r>
            <a:r>
              <a:rPr lang="zh-CN" altLang="zh-CN" dirty="0">
                <a:latin typeface="华文仿宋" panose="02010600040101010101" pitchFamily="2" charset="-122"/>
                <a:ea typeface="华文仿宋" panose="02010600040101010101" pitchFamily="2" charset="-122"/>
              </a:rPr>
              <a:t>年下半年，物权众筹的另一模式</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二手车众筹全面爆发。然而，在市场大步扩容的同时，风险也逐渐凸显。一直以来，二手车市场都处于较为混乱的状态。“二手车</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众筹</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的模式仍无法改变之前二手车行业存在的各种问题，如黑车、事故车、抵押车现象存在，二手车评估鉴定市场没有规范，行业标准尚未统一。这些二手车市场原有的不规范管理等各种问题，传递到二手车众筹行业，为二手车众筹埋下风险隐患。</a:t>
            </a:r>
          </a:p>
          <a:p>
            <a:pPr marL="0" indent="0">
              <a:buNone/>
            </a:pPr>
            <a:endParaRPr lang="zh-CN" altLang="en-US" dirty="0"/>
          </a:p>
        </p:txBody>
      </p:sp>
    </p:spTree>
    <p:extLst>
      <p:ext uri="{BB962C8B-B14F-4D97-AF65-F5344CB8AC3E}">
        <p14:creationId xmlns:p14="http://schemas.microsoft.com/office/powerpoint/2010/main" val="11761131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215D2DDA-C5C0-4ED3-AB78-F2F800A3B0D7}"/>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B3CCA819-D424-4253-B9AC-95188E6399BA}"/>
              </a:ext>
            </a:extLst>
          </p:cNvPr>
          <p:cNvSpPr>
            <a:spLocks noGrp="1"/>
          </p:cNvSpPr>
          <p:nvPr>
            <p:ph idx="1"/>
          </p:nvPr>
        </p:nvSpPr>
        <p:spPr>
          <a:xfrm>
            <a:off x="838200" y="1825625"/>
            <a:ext cx="10515600" cy="4351338"/>
          </a:xfrm>
        </p:spPr>
        <p:txBody>
          <a:bodyPr>
            <a:normAutofit/>
          </a:bodyPr>
          <a:lstStyle/>
          <a:p>
            <a:pPr marL="0" indent="0">
              <a:lnSpc>
                <a:spcPct val="100000"/>
              </a:lnSpc>
              <a:buNone/>
            </a:pPr>
            <a:r>
              <a:rPr lang="zh-CN" altLang="zh-CN" dirty="0">
                <a:latin typeface="华文仿宋" panose="02010600040101010101" pitchFamily="2" charset="-122"/>
                <a:ea typeface="华文仿宋" panose="02010600040101010101" pitchFamily="2" charset="-122"/>
              </a:rPr>
              <a:t> </a:t>
            </a: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二手车众筹相关政策和监管目前仍是空白。但若是二手车众筹市场在接下来的发展中仍然乱象不断，很可能面临政策干预。</a:t>
            </a:r>
            <a:br>
              <a:rPr lang="en-US" altLang="zh-CN" dirty="0">
                <a:latin typeface="华文仿宋" panose="02010600040101010101" pitchFamily="2" charset="-122"/>
                <a:ea typeface="华文仿宋" panose="02010600040101010101" pitchFamily="2" charset="-122"/>
              </a:rPr>
            </a:b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目前来看，众筹行业的监管重心在股权型众筹，但还没有具体的监管细则。尽管如此，并不代表众筹行业是不受监管的，各个众筹平台还是要在现有的法律框架下运营，等待相应的监管条例正式出台。</a:t>
            </a:r>
          </a:p>
          <a:p>
            <a:pPr marL="0" indent="0">
              <a:buNone/>
            </a:pPr>
            <a:endParaRPr lang="zh-CN" altLang="en-US" dirty="0"/>
          </a:p>
        </p:txBody>
      </p:sp>
    </p:spTree>
    <p:extLst>
      <p:ext uri="{BB962C8B-B14F-4D97-AF65-F5344CB8AC3E}">
        <p14:creationId xmlns:p14="http://schemas.microsoft.com/office/powerpoint/2010/main" val="137468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7B3F324D-947E-493A-B585-0FC1625C2A01}"/>
              </a:ext>
            </a:extLst>
          </p:cNvPr>
          <p:cNvSpPr>
            <a:spLocks noGrp="1"/>
          </p:cNvSpPr>
          <p:nvPr>
            <p:ph idx="1"/>
          </p:nvPr>
        </p:nvSpPr>
        <p:spPr>
          <a:xfrm>
            <a:off x="470247" y="1048968"/>
            <a:ext cx="10905066" cy="4393982"/>
          </a:xfrm>
        </p:spPr>
        <p:txBody>
          <a:bodyPr>
            <a:normAutofit/>
          </a:bodyPr>
          <a:lstStyle/>
          <a:p>
            <a:pPr marL="0" indent="0">
              <a:lnSpc>
                <a:spcPct val="100000"/>
              </a:lnSpc>
              <a:buNone/>
            </a:pPr>
            <a:r>
              <a:rPr lang="zh-CN" altLang="zh-CN" sz="2000" b="1" dirty="0"/>
              <a:t>一、股权型众筹监管</a:t>
            </a:r>
            <a:r>
              <a:rPr lang="zh-CN" altLang="en-US" sz="2000" b="1" dirty="0"/>
              <a:t>法规</a:t>
            </a:r>
            <a:r>
              <a:rPr lang="zh-CN" altLang="zh-CN" sz="2000" b="1" dirty="0"/>
              <a:t>概述</a:t>
            </a:r>
            <a:endParaRPr lang="en-US" altLang="zh-CN" sz="2000" b="1" dirty="0"/>
          </a:p>
          <a:p>
            <a:pPr marL="0" indent="0">
              <a:lnSpc>
                <a:spcPct val="100000"/>
              </a:lnSpc>
              <a:buNone/>
            </a:pPr>
            <a:r>
              <a:rPr lang="zh-CN" altLang="zh-CN" sz="2000" dirty="0">
                <a:latin typeface="楷体" panose="02010609060101010101" pitchFamily="49" charset="-122"/>
                <a:ea typeface="楷体" panose="02010609060101010101" pitchFamily="49" charset="-122"/>
              </a:rPr>
              <a:t> </a:t>
            </a:r>
            <a:r>
              <a:rPr lang="en-US" altLang="zh-CN" sz="2000" dirty="0">
                <a:latin typeface="楷体" panose="02010609060101010101" pitchFamily="49" charset="-122"/>
                <a:ea typeface="楷体" panose="02010609060101010101" pitchFamily="49" charset="-122"/>
              </a:rPr>
              <a:t>    2014</a:t>
            </a:r>
            <a:r>
              <a:rPr lang="zh-CN" altLang="zh-CN" sz="2000" dirty="0">
                <a:latin typeface="楷体" panose="02010609060101010101" pitchFamily="49" charset="-122"/>
                <a:ea typeface="楷体" panose="02010609060101010101" pitchFamily="49" charset="-122"/>
              </a:rPr>
              <a:t>年</a:t>
            </a:r>
            <a:r>
              <a:rPr lang="en-US" altLang="zh-CN" sz="2000" dirty="0">
                <a:latin typeface="楷体" panose="02010609060101010101" pitchFamily="49" charset="-122"/>
                <a:ea typeface="楷体" panose="02010609060101010101" pitchFamily="49" charset="-122"/>
              </a:rPr>
              <a:t>12</a:t>
            </a:r>
            <a:r>
              <a:rPr lang="zh-CN" altLang="zh-CN" sz="2000" dirty="0">
                <a:latin typeface="楷体" panose="02010609060101010101" pitchFamily="49" charset="-122"/>
                <a:ea typeface="楷体" panose="02010609060101010101" pitchFamily="49" charset="-122"/>
              </a:rPr>
              <a:t>月</a:t>
            </a:r>
            <a:r>
              <a:rPr lang="en-US" altLang="zh-CN" sz="2000" dirty="0">
                <a:latin typeface="楷体" panose="02010609060101010101" pitchFamily="49" charset="-122"/>
                <a:ea typeface="楷体" panose="02010609060101010101" pitchFamily="49" charset="-122"/>
              </a:rPr>
              <a:t>18</a:t>
            </a:r>
            <a:r>
              <a:rPr lang="zh-CN" altLang="zh-CN" sz="2000" dirty="0">
                <a:latin typeface="楷体" panose="02010609060101010101" pitchFamily="49" charset="-122"/>
                <a:ea typeface="楷体" panose="02010609060101010101" pitchFamily="49" charset="-122"/>
              </a:rPr>
              <a:t>日，中国证券行业协会发布了《私募股权众筹融资管理办法</a:t>
            </a:r>
            <a:r>
              <a:rPr lang="en-US" altLang="zh-CN" sz="2000" dirty="0">
                <a:latin typeface="楷体" panose="02010609060101010101" pitchFamily="49" charset="-122"/>
                <a:ea typeface="楷体" panose="02010609060101010101" pitchFamily="49" charset="-122"/>
              </a:rPr>
              <a:t>(</a:t>
            </a:r>
            <a:r>
              <a:rPr lang="zh-CN" altLang="zh-CN" sz="2000" dirty="0">
                <a:latin typeface="楷体" panose="02010609060101010101" pitchFamily="49" charset="-122"/>
                <a:ea typeface="楷体" panose="02010609060101010101" pitchFamily="49" charset="-122"/>
              </a:rPr>
              <a:t>试行</a:t>
            </a:r>
            <a:r>
              <a:rPr lang="en-US" altLang="zh-CN" sz="2000" dirty="0">
                <a:latin typeface="楷体" panose="02010609060101010101" pitchFamily="49" charset="-122"/>
                <a:ea typeface="楷体" panose="02010609060101010101" pitchFamily="49" charset="-122"/>
              </a:rPr>
              <a:t>)(</a:t>
            </a:r>
            <a:r>
              <a:rPr lang="zh-CN" altLang="zh-CN" sz="2000" dirty="0">
                <a:latin typeface="楷体" panose="02010609060101010101" pitchFamily="49" charset="-122"/>
                <a:ea typeface="楷体" panose="02010609060101010101" pitchFamily="49" charset="-122"/>
              </a:rPr>
              <a:t>征求意见稿</a:t>
            </a:r>
            <a:r>
              <a:rPr lang="en-US" altLang="zh-CN" sz="2000" dirty="0">
                <a:latin typeface="楷体" panose="02010609060101010101" pitchFamily="49" charset="-122"/>
                <a:ea typeface="楷体" panose="02010609060101010101" pitchFamily="49" charset="-122"/>
              </a:rPr>
              <a:t>)</a:t>
            </a:r>
            <a:r>
              <a:rPr lang="zh-CN" altLang="zh-CN" sz="2000" dirty="0">
                <a:latin typeface="楷体" panose="02010609060101010101" pitchFamily="49" charset="-122"/>
                <a:ea typeface="楷体" panose="02010609060101010101" pitchFamily="49" charset="-122"/>
              </a:rPr>
              <a:t>》，受到了各方关注。这是首份从官方角度发布的最详细的股权众筹监管法规。</a:t>
            </a:r>
            <a:endParaRPr lang="en-US" altLang="zh-CN" sz="2000" dirty="0">
              <a:latin typeface="楷体" panose="02010609060101010101" pitchFamily="49" charset="-122"/>
              <a:ea typeface="楷体" panose="02010609060101010101" pitchFamily="49" charset="-122"/>
            </a:endParaRPr>
          </a:p>
          <a:p>
            <a:pPr marL="0" indent="0">
              <a:lnSpc>
                <a:spcPct val="100000"/>
              </a:lnSpc>
              <a:buNone/>
            </a:pPr>
            <a:r>
              <a:rPr lang="en-US" altLang="zh-CN" sz="2000" dirty="0">
                <a:latin typeface="楷体" panose="02010609060101010101" pitchFamily="49" charset="-122"/>
                <a:ea typeface="楷体" panose="02010609060101010101" pitchFamily="49" charset="-122"/>
              </a:rPr>
              <a:t>    《</a:t>
            </a:r>
            <a:r>
              <a:rPr lang="zh-CN" altLang="zh-CN" sz="2000" dirty="0">
                <a:latin typeface="楷体" panose="02010609060101010101" pitchFamily="49" charset="-122"/>
                <a:ea typeface="楷体" panose="02010609060101010101" pitchFamily="49" charset="-122"/>
              </a:rPr>
              <a:t>征求意见稿》第二条规定，本办法所称私募股权众筹融资是指融资者通过股权众筹融资互联网平台以非公开发行方式进行的股权融资活动，明确了私募股权众筹应当采取非公开发行方式，并通过一系列自律管理要求以满足《证券法》第</a:t>
            </a:r>
            <a:r>
              <a:rPr lang="en-US" altLang="zh-CN" sz="2000" dirty="0">
                <a:latin typeface="楷体" panose="02010609060101010101" pitchFamily="49" charset="-122"/>
                <a:ea typeface="楷体" panose="02010609060101010101" pitchFamily="49" charset="-122"/>
              </a:rPr>
              <a:t>10</a:t>
            </a:r>
            <a:r>
              <a:rPr lang="zh-CN" altLang="zh-CN" sz="2000" dirty="0">
                <a:latin typeface="楷体" panose="02010609060101010101" pitchFamily="49" charset="-122"/>
                <a:ea typeface="楷体" panose="02010609060101010101" pitchFamily="49" charset="-122"/>
              </a:rPr>
              <a:t>条对非公开发行的相关规定</a:t>
            </a:r>
            <a:r>
              <a:rPr lang="en-US" altLang="zh-CN" sz="2000" dirty="0">
                <a:latin typeface="楷体" panose="02010609060101010101" pitchFamily="49" charset="-122"/>
                <a:ea typeface="楷体" panose="02010609060101010101" pitchFamily="49" charset="-122"/>
              </a:rPr>
              <a:t>:</a:t>
            </a:r>
            <a:endParaRPr lang="zh-CN" altLang="zh-CN" sz="2000" dirty="0">
              <a:latin typeface="楷体" panose="02010609060101010101" pitchFamily="49" charset="-122"/>
              <a:ea typeface="楷体" panose="02010609060101010101" pitchFamily="49" charset="-122"/>
            </a:endParaRPr>
          </a:p>
          <a:p>
            <a:pPr marL="0" indent="0">
              <a:lnSpc>
                <a:spcPct val="100000"/>
              </a:lnSpc>
              <a:buNone/>
            </a:pPr>
            <a:r>
              <a:rPr lang="en-US" altLang="zh-CN" sz="2000" dirty="0">
                <a:latin typeface="楷体" panose="02010609060101010101" pitchFamily="49" charset="-122"/>
                <a:ea typeface="楷体" panose="02010609060101010101" pitchFamily="49" charset="-122"/>
              </a:rPr>
              <a:t>    </a:t>
            </a:r>
            <a:r>
              <a:rPr lang="zh-CN" altLang="zh-CN" sz="2000" dirty="0">
                <a:latin typeface="楷体" panose="02010609060101010101" pitchFamily="49" charset="-122"/>
                <a:ea typeface="楷体" panose="02010609060101010101" pitchFamily="49" charset="-122"/>
              </a:rPr>
              <a:t>一是投资者必须为特定对象，即经股权众筹平台核实的符合《征求意见稿》中规定条件的实名注册用户</a:t>
            </a:r>
            <a:r>
              <a:rPr lang="en-US" altLang="zh-CN" sz="2000" dirty="0">
                <a:latin typeface="楷体" panose="02010609060101010101" pitchFamily="49" charset="-122"/>
                <a:ea typeface="楷体" panose="02010609060101010101" pitchFamily="49" charset="-122"/>
              </a:rPr>
              <a:t>;</a:t>
            </a:r>
            <a:endParaRPr lang="zh-CN" altLang="zh-CN" sz="2000" dirty="0">
              <a:latin typeface="楷体" panose="02010609060101010101" pitchFamily="49" charset="-122"/>
              <a:ea typeface="楷体" panose="02010609060101010101" pitchFamily="49" charset="-122"/>
            </a:endParaRPr>
          </a:p>
          <a:p>
            <a:pPr marL="0" indent="0">
              <a:lnSpc>
                <a:spcPct val="100000"/>
              </a:lnSpc>
              <a:buNone/>
            </a:pPr>
            <a:r>
              <a:rPr lang="en-US" altLang="zh-CN" sz="2000" dirty="0">
                <a:latin typeface="楷体" panose="02010609060101010101" pitchFamily="49" charset="-122"/>
                <a:ea typeface="楷体" panose="02010609060101010101" pitchFamily="49" charset="-122"/>
              </a:rPr>
              <a:t>    </a:t>
            </a:r>
            <a:r>
              <a:rPr lang="zh-CN" altLang="zh-CN" sz="2000" dirty="0">
                <a:latin typeface="楷体" panose="02010609060101010101" pitchFamily="49" charset="-122"/>
                <a:ea typeface="楷体" panose="02010609060101010101" pitchFamily="49" charset="-122"/>
              </a:rPr>
              <a:t>二是投资者累计不得超过</a:t>
            </a:r>
            <a:r>
              <a:rPr lang="en-US" altLang="zh-CN" sz="2000" dirty="0">
                <a:latin typeface="楷体" panose="02010609060101010101" pitchFamily="49" charset="-122"/>
                <a:ea typeface="楷体" panose="02010609060101010101" pitchFamily="49" charset="-122"/>
              </a:rPr>
              <a:t>200</a:t>
            </a:r>
            <a:r>
              <a:rPr lang="zh-CN" altLang="zh-CN" sz="2000" dirty="0">
                <a:latin typeface="楷体" panose="02010609060101010101" pitchFamily="49" charset="-122"/>
                <a:ea typeface="楷体" panose="02010609060101010101" pitchFamily="49" charset="-122"/>
              </a:rPr>
              <a:t>人</a:t>
            </a:r>
            <a:r>
              <a:rPr lang="en-US" altLang="zh-CN" sz="2000" dirty="0">
                <a:latin typeface="楷体" panose="02010609060101010101" pitchFamily="49" charset="-122"/>
                <a:ea typeface="楷体" panose="02010609060101010101" pitchFamily="49" charset="-122"/>
              </a:rPr>
              <a:t>;</a:t>
            </a:r>
            <a:endParaRPr lang="zh-CN" altLang="zh-CN" sz="2000" dirty="0">
              <a:latin typeface="楷体" panose="02010609060101010101" pitchFamily="49" charset="-122"/>
              <a:ea typeface="楷体" panose="02010609060101010101" pitchFamily="49" charset="-122"/>
            </a:endParaRPr>
          </a:p>
          <a:p>
            <a:pPr marL="0" indent="0">
              <a:lnSpc>
                <a:spcPct val="100000"/>
              </a:lnSpc>
              <a:buNone/>
            </a:pPr>
            <a:r>
              <a:rPr lang="en-US" altLang="zh-CN" sz="2000" dirty="0">
                <a:latin typeface="楷体" panose="02010609060101010101" pitchFamily="49" charset="-122"/>
                <a:ea typeface="楷体" panose="02010609060101010101" pitchFamily="49" charset="-122"/>
              </a:rPr>
              <a:t>    </a:t>
            </a:r>
            <a:r>
              <a:rPr lang="zh-CN" altLang="zh-CN" sz="2000" dirty="0">
                <a:latin typeface="楷体" panose="02010609060101010101" pitchFamily="49" charset="-122"/>
                <a:ea typeface="楷体" panose="02010609060101010101" pitchFamily="49" charset="-122"/>
              </a:rPr>
              <a:t>三是股权众筹平台只能向实名注册用户推荐项目信息，股权众筹平台和融资者均不得进行公开宣传、推介或劝诱。</a:t>
            </a:r>
          </a:p>
          <a:p>
            <a:pPr marL="0" indent="0">
              <a:buNone/>
            </a:pPr>
            <a:endParaRPr lang="zh-CN" altLang="en-US" sz="2000" dirty="0"/>
          </a:p>
        </p:txBody>
      </p:sp>
      <p:sp>
        <p:nvSpPr>
          <p:cNvPr id="13"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4201498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14">
            <a:extLst>
              <a:ext uri="{FF2B5EF4-FFF2-40B4-BE49-F238E27FC236}">
                <a16:creationId xmlns:a16="http://schemas.microsoft.com/office/drawing/2014/main" id="{1ECAB1E8-8195-4748-BE71-FF806D8689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4" name="Rectangle 16">
            <a:extLst>
              <a:ext uri="{FF2B5EF4-FFF2-40B4-BE49-F238E27FC236}">
                <a16:creationId xmlns:a16="http://schemas.microsoft.com/office/drawing/2014/main" id="{57F6BDD4-E066-4008-8011-6CC31AEB4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575" y="633619"/>
            <a:ext cx="4279383" cy="5495925"/>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标题 1">
            <a:extLst>
              <a:ext uri="{FF2B5EF4-FFF2-40B4-BE49-F238E27FC236}">
                <a16:creationId xmlns:a16="http://schemas.microsoft.com/office/drawing/2014/main" id="{4791204E-EF86-4057-A6E3-293391E8A7B2}"/>
              </a:ext>
            </a:extLst>
          </p:cNvPr>
          <p:cNvSpPr>
            <a:spLocks noGrp="1"/>
          </p:cNvSpPr>
          <p:nvPr>
            <p:ph type="title"/>
          </p:nvPr>
        </p:nvSpPr>
        <p:spPr>
          <a:xfrm>
            <a:off x="841247" y="978619"/>
            <a:ext cx="3410712" cy="1106424"/>
          </a:xfrm>
        </p:spPr>
        <p:txBody>
          <a:bodyPr>
            <a:normAutofit/>
          </a:bodyPr>
          <a:lstStyle/>
          <a:p>
            <a:endParaRPr lang="zh-CN" altLang="en-US" sz="2800"/>
          </a:p>
        </p:txBody>
      </p:sp>
      <p:sp>
        <p:nvSpPr>
          <p:cNvPr id="25" name="Rectangle 18">
            <a:extLst>
              <a:ext uri="{FF2B5EF4-FFF2-40B4-BE49-F238E27FC236}">
                <a16:creationId xmlns:a16="http://schemas.microsoft.com/office/drawing/2014/main" id="{2711A8FB-68FC-45FC-B01E-38F809E2D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567" y="117043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6" name="Rectangle 20">
            <a:extLst>
              <a:ext uri="{FF2B5EF4-FFF2-40B4-BE49-F238E27FC236}">
                <a16:creationId xmlns:a16="http://schemas.microsoft.com/office/drawing/2014/main" id="{2A865FE3-5FC9-4049-87CF-30019C46C0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7459" y="2121408"/>
            <a:ext cx="3328416"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内容占位符 2">
            <a:extLst>
              <a:ext uri="{FF2B5EF4-FFF2-40B4-BE49-F238E27FC236}">
                <a16:creationId xmlns:a16="http://schemas.microsoft.com/office/drawing/2014/main" id="{D8D95D6B-BDA2-4DD3-B285-06968E153605}"/>
              </a:ext>
            </a:extLst>
          </p:cNvPr>
          <p:cNvSpPr>
            <a:spLocks noGrp="1"/>
          </p:cNvSpPr>
          <p:nvPr>
            <p:ph idx="1"/>
          </p:nvPr>
        </p:nvSpPr>
        <p:spPr>
          <a:xfrm>
            <a:off x="841247" y="2359152"/>
            <a:ext cx="3655802" cy="3627770"/>
          </a:xfrm>
        </p:spPr>
        <p:txBody>
          <a:bodyPr>
            <a:normAutofit fontScale="85000" lnSpcReduction="20000"/>
          </a:bodyPr>
          <a:lstStyle/>
          <a:p>
            <a:pPr marL="0" indent="0">
              <a:lnSpc>
                <a:spcPct val="120000"/>
              </a:lnSpc>
              <a:buNone/>
            </a:pP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《征求意见稿》发布后引发了很多争议，有人认为</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私募股权众筹</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这个概念存在自相矛盾之处，众筹意味着公开，私募又意味着非公开。把本应小额、公开发行的业务设定为私募，人为设置高门槛，违背了众筹的初衷。</a:t>
            </a:r>
            <a:endParaRPr lang="zh-CN" altLang="en-US" dirty="0">
              <a:latin typeface="华文仿宋" panose="02010600040101010101" pitchFamily="2" charset="-122"/>
              <a:ea typeface="华文仿宋" panose="02010600040101010101" pitchFamily="2" charset="-122"/>
            </a:endParaRPr>
          </a:p>
        </p:txBody>
      </p:sp>
      <p:pic>
        <p:nvPicPr>
          <p:cNvPr id="4" name="图片 3">
            <a:extLst>
              <a:ext uri="{FF2B5EF4-FFF2-40B4-BE49-F238E27FC236}">
                <a16:creationId xmlns:a16="http://schemas.microsoft.com/office/drawing/2014/main" id="{41818F43-3C99-4191-99C7-5AD1B1EDB833}"/>
              </a:ext>
            </a:extLst>
          </p:cNvPr>
          <p:cNvPicPr>
            <a:picLocks noChangeAspect="1"/>
          </p:cNvPicPr>
          <p:nvPr/>
        </p:nvPicPr>
        <p:blipFill rotWithShape="1">
          <a:blip r:embed="rId2"/>
          <a:srcRect r="3" b="6597"/>
          <a:stretch/>
        </p:blipFill>
        <p:spPr>
          <a:xfrm>
            <a:off x="5124450" y="634382"/>
            <a:ext cx="6657213" cy="5495162"/>
          </a:xfrm>
          <a:prstGeom prst="rect">
            <a:avLst/>
          </a:prstGeom>
        </p:spPr>
      </p:pic>
    </p:spTree>
    <p:extLst>
      <p:ext uri="{BB962C8B-B14F-4D97-AF65-F5344CB8AC3E}">
        <p14:creationId xmlns:p14="http://schemas.microsoft.com/office/powerpoint/2010/main" val="306378207"/>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55CE29-BDC7-4398-A886-E53F39898751}"/>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4416EDFE-87BA-40A0-9B26-AD59D4024F89}"/>
              </a:ext>
            </a:extLst>
          </p:cNvPr>
          <p:cNvSpPr>
            <a:spLocks noGrp="1"/>
          </p:cNvSpPr>
          <p:nvPr>
            <p:ph idx="1"/>
          </p:nvPr>
        </p:nvSpPr>
        <p:spPr/>
        <p:txBody>
          <a:bodyPr/>
          <a:lstStyle/>
          <a:p>
            <a:pPr marL="0" indent="0">
              <a:lnSpc>
                <a:spcPct val="100000"/>
              </a:lnSpc>
              <a:buNone/>
            </a:pPr>
            <a:r>
              <a:rPr lang="en-US" altLang="zh-CN" dirty="0"/>
              <a:t>     </a:t>
            </a:r>
            <a:r>
              <a:rPr lang="en-US" altLang="zh-CN" dirty="0">
                <a:latin typeface="华文仿宋" panose="02010600040101010101" pitchFamily="2" charset="-122"/>
                <a:ea typeface="华文仿宋" panose="02010600040101010101" pitchFamily="2" charset="-122"/>
              </a:rPr>
              <a:t>2015</a:t>
            </a:r>
            <a:r>
              <a:rPr lang="zh-CN" altLang="zh-CN"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7</a:t>
            </a:r>
            <a:r>
              <a:rPr lang="zh-CN" altLang="zh-CN" dirty="0">
                <a:latin typeface="华文仿宋" panose="02010600040101010101" pitchFamily="2" charset="-122"/>
                <a:ea typeface="华文仿宋" panose="02010600040101010101" pitchFamily="2" charset="-122"/>
              </a:rPr>
              <a:t>月</a:t>
            </a:r>
            <a:r>
              <a:rPr lang="en-US" altLang="zh-CN" dirty="0">
                <a:latin typeface="华文仿宋" panose="02010600040101010101" pitchFamily="2" charset="-122"/>
                <a:ea typeface="华文仿宋" panose="02010600040101010101" pitchFamily="2" charset="-122"/>
              </a:rPr>
              <a:t>18</a:t>
            </a:r>
            <a:r>
              <a:rPr lang="zh-CN" altLang="zh-CN" dirty="0">
                <a:latin typeface="华文仿宋" panose="02010600040101010101" pitchFamily="2" charset="-122"/>
                <a:ea typeface="华文仿宋" panose="02010600040101010101" pitchFamily="2" charset="-122"/>
              </a:rPr>
              <a:t>日，央行等十部委联合发布了《关于促进互联网金融康发展的指导意见》，首次明确界定了股权众筹融资主要是指通过互联网形式进行公开小额股权融资的活动，具有</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公开、小额、小微企业</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的特征，并且对股权众筹服务对象、发起渠道、信息披露形式等进行了规范。</a:t>
            </a:r>
            <a:endParaRPr lang="en-US" altLang="zh-CN" dirty="0">
              <a:latin typeface="华文仿宋" panose="02010600040101010101" pitchFamily="2" charset="-122"/>
              <a:ea typeface="华文仿宋" panose="02010600040101010101" pitchFamily="2" charset="-122"/>
            </a:endParaRPr>
          </a:p>
          <a:p>
            <a:pPr marL="0" indent="0">
              <a:lnSpc>
                <a:spcPct val="100000"/>
              </a:lnSpc>
              <a:buNone/>
            </a:pPr>
            <a:r>
              <a:rPr lang="en-US" altLang="zh-CN" dirty="0">
                <a:solidFill>
                  <a:srgbClr val="FF0000"/>
                </a:solidFill>
                <a:latin typeface="华文仿宋" panose="02010600040101010101" pitchFamily="2" charset="-122"/>
                <a:ea typeface="华文仿宋" panose="02010600040101010101" pitchFamily="2" charset="-122"/>
              </a:rPr>
              <a:t>    《</a:t>
            </a:r>
            <a:r>
              <a:rPr lang="zh-CN" altLang="zh-CN" dirty="0">
                <a:solidFill>
                  <a:srgbClr val="FF0000"/>
                </a:solidFill>
                <a:latin typeface="华文仿宋" panose="02010600040101010101" pitchFamily="2" charset="-122"/>
                <a:ea typeface="华文仿宋" panose="02010600040101010101" pitchFamily="2" charset="-122"/>
              </a:rPr>
              <a:t>指导意见》指出，股权众筹融资主要是指通过互联网形式进行公开小额股权融资的活动，股权众筹融资必须通过股权众筹融资中介机构平台</a:t>
            </a:r>
            <a:r>
              <a:rPr lang="en-US" altLang="zh-CN" dirty="0">
                <a:solidFill>
                  <a:srgbClr val="FF0000"/>
                </a:solidFill>
                <a:latin typeface="华文仿宋" panose="02010600040101010101" pitchFamily="2" charset="-122"/>
                <a:ea typeface="华文仿宋" panose="02010600040101010101" pitchFamily="2" charset="-122"/>
              </a:rPr>
              <a:t>(</a:t>
            </a:r>
            <a:r>
              <a:rPr lang="zh-CN" altLang="zh-CN" dirty="0">
                <a:solidFill>
                  <a:srgbClr val="FF0000"/>
                </a:solidFill>
                <a:latin typeface="华文仿宋" panose="02010600040101010101" pitchFamily="2" charset="-122"/>
                <a:ea typeface="华文仿宋" panose="02010600040101010101" pitchFamily="2" charset="-122"/>
              </a:rPr>
              <a:t>互联网网站或其他类似的电子媒介</a:t>
            </a:r>
            <a:r>
              <a:rPr lang="en-US" altLang="zh-CN" dirty="0">
                <a:solidFill>
                  <a:srgbClr val="FF0000"/>
                </a:solidFill>
                <a:latin typeface="华文仿宋" panose="02010600040101010101" pitchFamily="2" charset="-122"/>
                <a:ea typeface="华文仿宋" panose="02010600040101010101" pitchFamily="2" charset="-122"/>
              </a:rPr>
              <a:t>)</a:t>
            </a:r>
            <a:r>
              <a:rPr lang="zh-CN" altLang="zh-CN" dirty="0">
                <a:solidFill>
                  <a:srgbClr val="FF0000"/>
                </a:solidFill>
                <a:latin typeface="华文仿宋" panose="02010600040101010101" pitchFamily="2" charset="-122"/>
                <a:ea typeface="华文仿宋" panose="02010600040101010101" pitchFamily="2" charset="-122"/>
              </a:rPr>
              <a:t>进行。</a:t>
            </a:r>
            <a:endParaRPr lang="zh-CN" altLang="en-US" dirty="0">
              <a:solidFill>
                <a:srgbClr val="FF0000"/>
              </a:solidFill>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422981538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560D30C8-2B4B-48CC-9075-F57056E10FA1}"/>
              </a:ext>
            </a:extLst>
          </p:cNvPr>
          <p:cNvSpPr>
            <a:spLocks noGrp="1"/>
          </p:cNvSpPr>
          <p:nvPr>
            <p:ph type="title"/>
          </p:nvPr>
        </p:nvSpPr>
        <p:spPr>
          <a:xfrm>
            <a:off x="643467" y="321734"/>
            <a:ext cx="10905066" cy="1135737"/>
          </a:xfrm>
        </p:spPr>
        <p:txBody>
          <a:bodyPr>
            <a:normAutofit/>
          </a:bodyPr>
          <a:lstStyle/>
          <a:p>
            <a:endParaRPr lang="zh-CN" altLang="en-US" sz="3600"/>
          </a:p>
        </p:txBody>
      </p:sp>
      <p:sp>
        <p:nvSpPr>
          <p:cNvPr id="3" name="内容占位符 2">
            <a:extLst>
              <a:ext uri="{FF2B5EF4-FFF2-40B4-BE49-F238E27FC236}">
                <a16:creationId xmlns:a16="http://schemas.microsoft.com/office/drawing/2014/main" id="{CC7AB7A8-E377-4214-972E-B72B7E73E257}"/>
              </a:ext>
            </a:extLst>
          </p:cNvPr>
          <p:cNvSpPr>
            <a:spLocks noGrp="1"/>
          </p:cNvSpPr>
          <p:nvPr>
            <p:ph idx="1"/>
          </p:nvPr>
        </p:nvSpPr>
        <p:spPr>
          <a:xfrm>
            <a:off x="643467" y="1782981"/>
            <a:ext cx="10905066" cy="4393982"/>
          </a:xfrm>
        </p:spPr>
        <p:txBody>
          <a:bodyPr>
            <a:normAutofit/>
          </a:bodyPr>
          <a:lstStyle/>
          <a:p>
            <a:pPr marL="0" indent="0">
              <a:lnSpc>
                <a:spcPct val="150000"/>
              </a:lnSpc>
              <a:buNone/>
            </a:pPr>
            <a:r>
              <a:rPr lang="en-US" altLang="zh-CN" sz="2000" dirty="0"/>
              <a:t>    </a:t>
            </a:r>
            <a:r>
              <a:rPr lang="zh-CN" altLang="zh-CN" sz="2000" dirty="0"/>
              <a:t>《指导意见》透露了两个很重要的信息，一是股权众筹融资是公开、小额的</a:t>
            </a:r>
            <a:r>
              <a:rPr lang="en-US" altLang="zh-CN" sz="2000" dirty="0"/>
              <a:t>;</a:t>
            </a:r>
            <a:r>
              <a:rPr lang="zh-CN" altLang="zh-CN" sz="2000" dirty="0"/>
              <a:t>二是明确了股权众筹融资的监管部门，正式划归证监会监管。与</a:t>
            </a:r>
            <a:r>
              <a:rPr lang="en-US" altLang="zh-CN" sz="2000" dirty="0"/>
              <a:t>2014</a:t>
            </a:r>
            <a:r>
              <a:rPr lang="zh-CN" altLang="zh-CN" sz="2000" dirty="0"/>
              <a:t>年底中国证券业协会发布的《征求意见稿》不同，《指导意见》可以说是整个互金行业的纲领性文件，其中对股权众筹的专门内容，在某种程度上，可以算是未来股权众筹监管细则的总解。</a:t>
            </a:r>
            <a:endParaRPr lang="en-US" altLang="zh-CN" sz="2000" dirty="0"/>
          </a:p>
          <a:p>
            <a:pPr marL="0" indent="0">
              <a:lnSpc>
                <a:spcPct val="150000"/>
              </a:lnSpc>
              <a:buNone/>
            </a:pPr>
            <a:endParaRPr lang="en-US" altLang="zh-CN" sz="2000" dirty="0"/>
          </a:p>
          <a:p>
            <a:pPr marL="0" indent="0">
              <a:lnSpc>
                <a:spcPct val="150000"/>
              </a:lnSpc>
              <a:buNone/>
            </a:pPr>
            <a:r>
              <a:rPr lang="zh-CN" altLang="zh-CN" sz="2000" dirty="0"/>
              <a:t> </a:t>
            </a:r>
            <a:r>
              <a:rPr lang="en-US" altLang="zh-CN" sz="2000" dirty="0"/>
              <a:t>    2015</a:t>
            </a:r>
            <a:r>
              <a:rPr lang="zh-CN" altLang="zh-CN" sz="2000" dirty="0"/>
              <a:t>年</a:t>
            </a:r>
            <a:r>
              <a:rPr lang="en-US" altLang="zh-CN" sz="2000" dirty="0"/>
              <a:t>8</a:t>
            </a:r>
            <a:r>
              <a:rPr lang="zh-CN" altLang="zh-CN" sz="2000" dirty="0"/>
              <a:t>月</a:t>
            </a:r>
            <a:r>
              <a:rPr lang="en-US" altLang="zh-CN" sz="2000" dirty="0"/>
              <a:t>7</a:t>
            </a:r>
            <a:r>
              <a:rPr lang="zh-CN" altLang="zh-CN" sz="2000" dirty="0"/>
              <a:t>日，证监会发布了《关于对通过互联网开展股权融资活动的机构进行专项检查的通知》复述了《指导意见》中对于股权众筹的定义，认为由于股权众具有</a:t>
            </a:r>
            <a:r>
              <a:rPr lang="en-US" altLang="zh-CN" sz="2000" dirty="0"/>
              <a:t>“</a:t>
            </a:r>
            <a:r>
              <a:rPr lang="zh-CN" altLang="zh-CN" sz="2000" dirty="0"/>
              <a:t>公开、小额、大众</a:t>
            </a:r>
            <a:r>
              <a:rPr lang="en-US" altLang="zh-CN" sz="2000" dirty="0"/>
              <a:t>”</a:t>
            </a:r>
            <a:r>
              <a:rPr lang="zh-CN" altLang="zh-CN" sz="2000" dirty="0"/>
              <a:t>的特征，涉及社会公众利益和国家金融安全，必须依法监管。规定</a:t>
            </a:r>
            <a:r>
              <a:rPr lang="en-US" altLang="zh-CN" sz="2000" dirty="0"/>
              <a:t>“</a:t>
            </a:r>
            <a:r>
              <a:rPr lang="zh-CN" altLang="zh-CN" sz="2000" dirty="0"/>
              <a:t>股权众筹</a:t>
            </a:r>
            <a:r>
              <a:rPr lang="en-US" altLang="zh-CN" sz="2000" dirty="0"/>
              <a:t>”</a:t>
            </a:r>
            <a:r>
              <a:rPr lang="zh-CN" altLang="zh-CN" sz="2000" dirty="0"/>
              <a:t>特指</a:t>
            </a:r>
            <a:r>
              <a:rPr lang="en-US" altLang="zh-CN" sz="2000" dirty="0"/>
              <a:t>“</a:t>
            </a:r>
            <a:r>
              <a:rPr lang="zh-CN" altLang="zh-CN" sz="2000" dirty="0"/>
              <a:t>公募股权众筹</a:t>
            </a:r>
            <a:r>
              <a:rPr lang="en-US" altLang="zh-CN" sz="2000" dirty="0"/>
              <a:t>”</a:t>
            </a:r>
            <a:r>
              <a:rPr lang="zh-CN" altLang="zh-CN" sz="2000" dirty="0"/>
              <a:t>。</a:t>
            </a:r>
            <a:endParaRPr lang="zh-CN" altLang="en-US" sz="2000" dirty="0"/>
          </a:p>
        </p:txBody>
      </p:sp>
      <p:sp>
        <p:nvSpPr>
          <p:cNvPr id="17"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73849821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A8553730-7AEC-44BD-8608-E46F8A8343A1}"/>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B95328F8-3BF4-44BA-84AB-087EEB5BDF4B}"/>
              </a:ext>
            </a:extLst>
          </p:cNvPr>
          <p:cNvSpPr>
            <a:spLocks noGrp="1"/>
          </p:cNvSpPr>
          <p:nvPr>
            <p:ph idx="1"/>
          </p:nvPr>
        </p:nvSpPr>
        <p:spPr>
          <a:xfrm>
            <a:off x="838200" y="1825625"/>
            <a:ext cx="10515600" cy="4351338"/>
          </a:xfrm>
        </p:spPr>
        <p:txBody>
          <a:bodyPr>
            <a:normAutofit/>
          </a:bodyPr>
          <a:lstStyle/>
          <a:p>
            <a:pPr marL="0" indent="0">
              <a:buNone/>
            </a:pPr>
            <a:r>
              <a:rPr lang="en-US" altLang="zh-CN" sz="2400" dirty="0"/>
              <a:t>    </a:t>
            </a:r>
            <a:r>
              <a:rPr lang="zh-CN" altLang="zh-CN" sz="2400" dirty="0">
                <a:latin typeface="华文仿宋" panose="02010600040101010101" pitchFamily="2" charset="-122"/>
                <a:ea typeface="华文仿宋" panose="02010600040101010101" pitchFamily="2" charset="-122"/>
              </a:rPr>
              <a:t>现有的一些机构开展的冠以“股权众筹</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名义的活动，实际上是通过互联网形式进行的非公开股权融资或私募股权投资基金募集行为，不属于《指导意见》规定的股权众筹融资范围，上述业务需要在《公司法》、《证券法》、《证券投资基金法》、《私募投资基金监督管理暂行办法》等现有法律框架下经营。</a:t>
            </a:r>
            <a:endParaRPr lang="en-US" altLang="zh-CN" sz="2400" dirty="0">
              <a:latin typeface="华文仿宋" panose="02010600040101010101" pitchFamily="2" charset="-122"/>
              <a:ea typeface="华文仿宋" panose="02010600040101010101" pitchFamily="2" charset="-122"/>
            </a:endParaRPr>
          </a:p>
          <a:p>
            <a:pPr marL="0" indent="0">
              <a:buNone/>
            </a:pPr>
            <a:endParaRPr lang="zh-CN" altLang="zh-CN" sz="2400" dirty="0">
              <a:latin typeface="华文仿宋" panose="02010600040101010101" pitchFamily="2" charset="-122"/>
              <a:ea typeface="华文仿宋" panose="02010600040101010101" pitchFamily="2" charset="-122"/>
            </a:endParaRPr>
          </a:p>
          <a:p>
            <a:pPr marL="0" indent="0">
              <a:buNone/>
            </a:pP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a:t>
            </a: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通知》规定，未经国务院证券监督管理机构批准，任何单位和个人不得开展股权众筹融资活动。正是这条规定，基本框定了股权众筹的门槛和监管尺度，也就是说，凡是未经证监会批准，任何平台均不得开展股权众筹融资活动，否则即为违法。而到目前为止，国内还没有严格意义上的股权众筹平台。</a:t>
            </a:r>
            <a:br>
              <a:rPr lang="en-US" altLang="zh-CN" sz="2400" dirty="0">
                <a:latin typeface="华文仿宋" panose="02010600040101010101" pitchFamily="2" charset="-122"/>
                <a:ea typeface="华文仿宋" panose="02010600040101010101" pitchFamily="2" charset="-122"/>
              </a:rPr>
            </a:br>
            <a:endParaRPr lang="zh-CN" altLang="en-US" sz="24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7319972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2" name="Rectangle 41">
            <a:extLst>
              <a:ext uri="{FF2B5EF4-FFF2-40B4-BE49-F238E27FC236}">
                <a16:creationId xmlns:a16="http://schemas.microsoft.com/office/drawing/2014/main" id="{095E159E-93CC-4F4E-854F-A731891321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43">
            <a:extLst>
              <a:ext uri="{FF2B5EF4-FFF2-40B4-BE49-F238E27FC236}">
                <a16:creationId xmlns:a16="http://schemas.microsoft.com/office/drawing/2014/main" id="{3CD1EA40-7116-4FCB-9369-70F29FAA91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6598763" cy="32339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4AEBAD9A-65C0-45D8-88C9-B75E7965982C}"/>
              </a:ext>
            </a:extLst>
          </p:cNvPr>
          <p:cNvSpPr>
            <a:spLocks noGrp="1"/>
          </p:cNvSpPr>
          <p:nvPr>
            <p:ph type="title"/>
          </p:nvPr>
        </p:nvSpPr>
        <p:spPr>
          <a:xfrm>
            <a:off x="1166648" y="679927"/>
            <a:ext cx="5064470" cy="2270664"/>
          </a:xfrm>
        </p:spPr>
        <p:txBody>
          <a:bodyPr>
            <a:normAutofit/>
          </a:bodyPr>
          <a:lstStyle/>
          <a:p>
            <a:endParaRPr lang="zh-CN" altLang="en-US" dirty="0"/>
          </a:p>
        </p:txBody>
      </p:sp>
      <p:sp>
        <p:nvSpPr>
          <p:cNvPr id="74" name="Rectangle 45">
            <a:extLst>
              <a:ext uri="{FF2B5EF4-FFF2-40B4-BE49-F238E27FC236}">
                <a16:creationId xmlns:a16="http://schemas.microsoft.com/office/drawing/2014/main" id="{BF647E38-F93D-4661-8D77-CE13EEB65B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606972"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47">
            <a:extLst>
              <a:ext uri="{FF2B5EF4-FFF2-40B4-BE49-F238E27FC236}">
                <a16:creationId xmlns:a16="http://schemas.microsoft.com/office/drawing/2014/main" id="{8224D79E-4C7E-4A03-BC98-C11627ED478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88720" y="73152"/>
            <a:ext cx="1178966" cy="232963"/>
            <a:chOff x="7763256" y="73152"/>
            <a:chExt cx="1178966" cy="232963"/>
          </a:xfrm>
        </p:grpSpPr>
        <p:sp>
          <p:nvSpPr>
            <p:cNvPr id="76" name="Rectangle 64">
              <a:extLst>
                <a:ext uri="{FF2B5EF4-FFF2-40B4-BE49-F238E27FC236}">
                  <a16:creationId xmlns:a16="http://schemas.microsoft.com/office/drawing/2014/main" id="{84226CB9-AAE1-46B6-9936-1C5F161267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66">
              <a:extLst>
                <a:ext uri="{FF2B5EF4-FFF2-40B4-BE49-F238E27FC236}">
                  <a16:creationId xmlns:a16="http://schemas.microsoft.com/office/drawing/2014/main" id="{8D742D28-AF83-4049-B1E5-3B8C63FC7F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64">
              <a:extLst>
                <a:ext uri="{FF2B5EF4-FFF2-40B4-BE49-F238E27FC236}">
                  <a16:creationId xmlns:a16="http://schemas.microsoft.com/office/drawing/2014/main" id="{92B66613-362C-4881-A297-73A6D98629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66">
              <a:extLst>
                <a:ext uri="{FF2B5EF4-FFF2-40B4-BE49-F238E27FC236}">
                  <a16:creationId xmlns:a16="http://schemas.microsoft.com/office/drawing/2014/main" id="{C095AE55-BD70-4677-8988-688DFA3A5E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64">
              <a:extLst>
                <a:ext uri="{FF2B5EF4-FFF2-40B4-BE49-F238E27FC236}">
                  <a16:creationId xmlns:a16="http://schemas.microsoft.com/office/drawing/2014/main" id="{53FC3E90-8A63-4152-92ED-8196DCBEB1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66">
              <a:extLst>
                <a:ext uri="{FF2B5EF4-FFF2-40B4-BE49-F238E27FC236}">
                  <a16:creationId xmlns:a16="http://schemas.microsoft.com/office/drawing/2014/main" id="{09E194FA-170D-410B-980F-656A0C00DC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64">
              <a:extLst>
                <a:ext uri="{FF2B5EF4-FFF2-40B4-BE49-F238E27FC236}">
                  <a16:creationId xmlns:a16="http://schemas.microsoft.com/office/drawing/2014/main" id="{6C46A6E9-2503-4458-B643-A704F1D4B9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66">
              <a:extLst>
                <a:ext uri="{FF2B5EF4-FFF2-40B4-BE49-F238E27FC236}">
                  <a16:creationId xmlns:a16="http://schemas.microsoft.com/office/drawing/2014/main" id="{90039F9D-222F-4D8E-B502-543BEEFCFC5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64">
              <a:extLst>
                <a:ext uri="{FF2B5EF4-FFF2-40B4-BE49-F238E27FC236}">
                  <a16:creationId xmlns:a16="http://schemas.microsoft.com/office/drawing/2014/main" id="{1543C8F8-F06A-4F56-A1C8-380B309B95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66">
              <a:extLst>
                <a:ext uri="{FF2B5EF4-FFF2-40B4-BE49-F238E27FC236}">
                  <a16:creationId xmlns:a16="http://schemas.microsoft.com/office/drawing/2014/main" id="{6E87739D-1D42-42FA-9790-B7DF61CBF1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64">
              <a:extLst>
                <a:ext uri="{FF2B5EF4-FFF2-40B4-BE49-F238E27FC236}">
                  <a16:creationId xmlns:a16="http://schemas.microsoft.com/office/drawing/2014/main" id="{05029ACE-6799-4197-873B-B5F61B9655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66">
              <a:extLst>
                <a:ext uri="{FF2B5EF4-FFF2-40B4-BE49-F238E27FC236}">
                  <a16:creationId xmlns:a16="http://schemas.microsoft.com/office/drawing/2014/main" id="{D9A3E88D-C7C3-4426-8069-D642CD117A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64">
              <a:extLst>
                <a:ext uri="{FF2B5EF4-FFF2-40B4-BE49-F238E27FC236}">
                  <a16:creationId xmlns:a16="http://schemas.microsoft.com/office/drawing/2014/main" id="{2125D27B-B124-4B5D-9CC1-169BF2A990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66">
              <a:extLst>
                <a:ext uri="{FF2B5EF4-FFF2-40B4-BE49-F238E27FC236}">
                  <a16:creationId xmlns:a16="http://schemas.microsoft.com/office/drawing/2014/main" id="{E087664C-11B9-4631-ABF5-940AE79E7A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64">
              <a:extLst>
                <a:ext uri="{FF2B5EF4-FFF2-40B4-BE49-F238E27FC236}">
                  <a16:creationId xmlns:a16="http://schemas.microsoft.com/office/drawing/2014/main" id="{C6EE431E-21F6-422E-94B7-5CD5980E49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66">
              <a:extLst>
                <a:ext uri="{FF2B5EF4-FFF2-40B4-BE49-F238E27FC236}">
                  <a16:creationId xmlns:a16="http://schemas.microsoft.com/office/drawing/2014/main" id="{D7A3CEC9-DFB6-43FE-9CC5-DDA19B5A33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64">
              <a:extLst>
                <a:ext uri="{FF2B5EF4-FFF2-40B4-BE49-F238E27FC236}">
                  <a16:creationId xmlns:a16="http://schemas.microsoft.com/office/drawing/2014/main" id="{C79ADC73-1C5F-4F12-A3A1-C0BCE82A22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66">
              <a:extLst>
                <a:ext uri="{FF2B5EF4-FFF2-40B4-BE49-F238E27FC236}">
                  <a16:creationId xmlns:a16="http://schemas.microsoft.com/office/drawing/2014/main" id="{C20130EC-78F4-42AA-9E20-2D0F481F55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64">
              <a:extLst>
                <a:ext uri="{FF2B5EF4-FFF2-40B4-BE49-F238E27FC236}">
                  <a16:creationId xmlns:a16="http://schemas.microsoft.com/office/drawing/2014/main" id="{6353D739-20D4-4D5A-9A57-707C5AD88D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66">
              <a:extLst>
                <a:ext uri="{FF2B5EF4-FFF2-40B4-BE49-F238E27FC236}">
                  <a16:creationId xmlns:a16="http://schemas.microsoft.com/office/drawing/2014/main" id="{348A8E3F-A128-4F3D-926C-77185809E8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图片 3">
            <a:extLst>
              <a:ext uri="{FF2B5EF4-FFF2-40B4-BE49-F238E27FC236}">
                <a16:creationId xmlns:a16="http://schemas.microsoft.com/office/drawing/2014/main" id="{10E6B177-AA81-49D1-8B31-A9A61E6257E4}"/>
              </a:ext>
            </a:extLst>
          </p:cNvPr>
          <p:cNvPicPr>
            <a:picLocks noChangeAspect="1"/>
          </p:cNvPicPr>
          <p:nvPr/>
        </p:nvPicPr>
        <p:blipFill rotWithShape="1">
          <a:blip r:embed="rId2"/>
          <a:srcRect l="4584" r="16704" b="1"/>
          <a:stretch/>
        </p:blipFill>
        <p:spPr>
          <a:xfrm>
            <a:off x="6606643" y="10"/>
            <a:ext cx="5585357" cy="3233973"/>
          </a:xfrm>
          <a:prstGeom prst="rect">
            <a:avLst/>
          </a:prstGeom>
        </p:spPr>
      </p:pic>
      <p:sp>
        <p:nvSpPr>
          <p:cNvPr id="96" name="Rectangle 69">
            <a:extLst>
              <a:ext uri="{FF2B5EF4-FFF2-40B4-BE49-F238E27FC236}">
                <a16:creationId xmlns:a16="http://schemas.microsoft.com/office/drawing/2014/main" id="{D6C80E47-971C-437F-B030-191115B01D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233982"/>
            <a:ext cx="606972" cy="36240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内容占位符 2">
            <a:extLst>
              <a:ext uri="{FF2B5EF4-FFF2-40B4-BE49-F238E27FC236}">
                <a16:creationId xmlns:a16="http://schemas.microsoft.com/office/drawing/2014/main" id="{1D838F2B-FB7D-43E3-A271-0A5B37E624C6}"/>
              </a:ext>
            </a:extLst>
          </p:cNvPr>
          <p:cNvSpPr>
            <a:spLocks noGrp="1"/>
          </p:cNvSpPr>
          <p:nvPr>
            <p:ph idx="1"/>
          </p:nvPr>
        </p:nvSpPr>
        <p:spPr>
          <a:xfrm>
            <a:off x="1166648" y="3395126"/>
            <a:ext cx="10350062" cy="3259204"/>
          </a:xfrm>
        </p:spPr>
        <p:txBody>
          <a:bodyPr anchor="ctr">
            <a:normAutofit/>
          </a:bodyPr>
          <a:lstStyle/>
          <a:p>
            <a:pPr marL="0" indent="0">
              <a:lnSpc>
                <a:spcPct val="100000"/>
              </a:lnSpc>
              <a:buNone/>
            </a:pPr>
            <a:r>
              <a:rPr lang="en-US" altLang="zh-CN" sz="2100" dirty="0">
                <a:latin typeface="华文仿宋" panose="02010600040101010101" pitchFamily="2" charset="-122"/>
                <a:ea typeface="华文仿宋" panose="02010600040101010101" pitchFamily="2" charset="-122"/>
              </a:rPr>
              <a:t>        2015</a:t>
            </a:r>
            <a:r>
              <a:rPr lang="zh-CN" altLang="zh-CN" sz="2100" dirty="0">
                <a:latin typeface="华文仿宋" panose="02010600040101010101" pitchFamily="2" charset="-122"/>
                <a:ea typeface="华文仿宋" panose="02010600040101010101" pitchFamily="2" charset="-122"/>
              </a:rPr>
              <a:t>年</a:t>
            </a:r>
            <a:r>
              <a:rPr lang="en-US" altLang="zh-CN" sz="2100" dirty="0">
                <a:latin typeface="华文仿宋" panose="02010600040101010101" pitchFamily="2" charset="-122"/>
                <a:ea typeface="华文仿宋" panose="02010600040101010101" pitchFamily="2" charset="-122"/>
              </a:rPr>
              <a:t>8</a:t>
            </a:r>
            <a:r>
              <a:rPr lang="zh-CN" altLang="zh-CN" sz="2100" dirty="0">
                <a:latin typeface="华文仿宋" panose="02010600040101010101" pitchFamily="2" charset="-122"/>
                <a:ea typeface="华文仿宋" panose="02010600040101010101" pitchFamily="2" charset="-122"/>
              </a:rPr>
              <a:t>月</a:t>
            </a:r>
            <a:r>
              <a:rPr lang="en-US" altLang="zh-CN" sz="2100" dirty="0">
                <a:latin typeface="华文仿宋" panose="02010600040101010101" pitchFamily="2" charset="-122"/>
                <a:ea typeface="华文仿宋" panose="02010600040101010101" pitchFamily="2" charset="-122"/>
              </a:rPr>
              <a:t>10</a:t>
            </a:r>
            <a:r>
              <a:rPr lang="zh-CN" altLang="zh-CN" sz="2100" dirty="0">
                <a:latin typeface="华文仿宋" panose="02010600040101010101" pitchFamily="2" charset="-122"/>
                <a:ea typeface="华文仿宋" panose="02010600040101010101" pitchFamily="2" charset="-122"/>
              </a:rPr>
              <a:t>日，为了配合几日前证监会发布《通知》，中国证券业协会向场外证券业务经营机构下发了一份关于调整《场外证券业务备案管理办法》个别条款的通知，将《场外证券业务备案管理办法》中第二条第</a:t>
            </a:r>
            <a:r>
              <a:rPr lang="en-US" altLang="zh-CN" sz="2100" dirty="0">
                <a:latin typeface="华文仿宋" panose="02010600040101010101" pitchFamily="2" charset="-122"/>
                <a:ea typeface="华文仿宋" panose="02010600040101010101" pitchFamily="2" charset="-122"/>
              </a:rPr>
              <a:t>(</a:t>
            </a:r>
            <a:r>
              <a:rPr lang="zh-CN" altLang="zh-CN" sz="2100" dirty="0">
                <a:latin typeface="华文仿宋" panose="02010600040101010101" pitchFamily="2" charset="-122"/>
                <a:ea typeface="华文仿宋" panose="02010600040101010101" pitchFamily="2" charset="-122"/>
              </a:rPr>
              <a:t>十</a:t>
            </a:r>
            <a:r>
              <a:rPr lang="en-US" altLang="zh-CN" sz="2100" dirty="0">
                <a:latin typeface="华文仿宋" panose="02010600040101010101" pitchFamily="2" charset="-122"/>
                <a:ea typeface="华文仿宋" panose="02010600040101010101" pitchFamily="2" charset="-122"/>
              </a:rPr>
              <a:t>)</a:t>
            </a:r>
            <a:r>
              <a:rPr lang="zh-CN" altLang="zh-CN" sz="2100" dirty="0">
                <a:latin typeface="华文仿宋" panose="02010600040101010101" pitchFamily="2" charset="-122"/>
                <a:ea typeface="华文仿宋" panose="02010600040101010101" pitchFamily="2" charset="-122"/>
              </a:rPr>
              <a:t>项</a:t>
            </a:r>
            <a:r>
              <a:rPr lang="en-US" altLang="zh-CN" sz="2100" dirty="0">
                <a:latin typeface="华文仿宋" panose="02010600040101010101" pitchFamily="2" charset="-122"/>
                <a:ea typeface="华文仿宋" panose="02010600040101010101" pitchFamily="2" charset="-122"/>
              </a:rPr>
              <a:t>”</a:t>
            </a:r>
            <a:r>
              <a:rPr lang="zh-CN" altLang="zh-CN" sz="2100" dirty="0">
                <a:latin typeface="华文仿宋" panose="02010600040101010101" pitchFamily="2" charset="-122"/>
                <a:ea typeface="华文仿宋" panose="02010600040101010101" pitchFamily="2" charset="-122"/>
              </a:rPr>
              <a:t>私募股权众筹</a:t>
            </a:r>
            <a:r>
              <a:rPr lang="en-US" altLang="zh-CN" sz="2100" dirty="0">
                <a:latin typeface="华文仿宋" panose="02010600040101010101" pitchFamily="2" charset="-122"/>
                <a:ea typeface="华文仿宋" panose="02010600040101010101" pitchFamily="2" charset="-122"/>
              </a:rPr>
              <a:t>”</a:t>
            </a:r>
            <a:r>
              <a:rPr lang="zh-CN" altLang="zh-CN" sz="2100" dirty="0">
                <a:latin typeface="华文仿宋" panose="02010600040101010101" pitchFamily="2" charset="-122"/>
                <a:ea typeface="华文仿宋" panose="02010600040101010101" pitchFamily="2" charset="-122"/>
              </a:rPr>
              <a:t>修改为的 </a:t>
            </a:r>
            <a:r>
              <a:rPr lang="en-US" altLang="zh-CN" sz="2100" dirty="0">
                <a:latin typeface="华文仿宋" panose="02010600040101010101" pitchFamily="2" charset="-122"/>
                <a:ea typeface="华文仿宋" panose="02010600040101010101" pitchFamily="2" charset="-122"/>
              </a:rPr>
              <a:t>“</a:t>
            </a:r>
            <a:r>
              <a:rPr lang="zh-CN" altLang="zh-CN" sz="2100" dirty="0">
                <a:latin typeface="华文仿宋" panose="02010600040101010101" pitchFamily="2" charset="-122"/>
                <a:ea typeface="华文仿宋" panose="02010600040101010101" pitchFamily="2" charset="-122"/>
              </a:rPr>
              <a:t>互联网非公开股权融资</a:t>
            </a:r>
            <a:r>
              <a:rPr lang="en-US" altLang="zh-CN" sz="2100" dirty="0">
                <a:latin typeface="华文仿宋" panose="02010600040101010101" pitchFamily="2" charset="-122"/>
                <a:ea typeface="华文仿宋" panose="02010600040101010101" pitchFamily="2" charset="-122"/>
              </a:rPr>
              <a:t>”</a:t>
            </a:r>
            <a:r>
              <a:rPr lang="zh-CN" altLang="zh-CN" sz="2100" dirty="0">
                <a:latin typeface="华文仿宋" panose="02010600040101010101" pitchFamily="2" charset="-122"/>
                <a:ea typeface="华文仿宋" panose="02010600040101010101" pitchFamily="2" charset="-122"/>
              </a:rPr>
              <a:t>。至此，我国的股权众筹融资正式被划分为</a:t>
            </a:r>
            <a:r>
              <a:rPr lang="en-US" altLang="zh-CN" sz="2100" dirty="0">
                <a:latin typeface="华文仿宋" panose="02010600040101010101" pitchFamily="2" charset="-122"/>
                <a:ea typeface="华文仿宋" panose="02010600040101010101" pitchFamily="2" charset="-122"/>
              </a:rPr>
              <a:t>“</a:t>
            </a:r>
            <a:r>
              <a:rPr lang="zh-CN" altLang="zh-CN" sz="2100" dirty="0">
                <a:latin typeface="华文仿宋" panose="02010600040101010101" pitchFamily="2" charset="-122"/>
                <a:ea typeface="华文仿宋" panose="02010600040101010101" pitchFamily="2" charset="-122"/>
              </a:rPr>
              <a:t>公募</a:t>
            </a:r>
            <a:r>
              <a:rPr lang="en-US" altLang="zh-CN" sz="2100" dirty="0">
                <a:latin typeface="华文仿宋" panose="02010600040101010101" pitchFamily="2" charset="-122"/>
                <a:ea typeface="华文仿宋" panose="02010600040101010101" pitchFamily="2" charset="-122"/>
              </a:rPr>
              <a:t>”</a:t>
            </a:r>
            <a:r>
              <a:rPr lang="zh-CN" altLang="zh-CN" sz="2100" dirty="0">
                <a:latin typeface="华文仿宋" panose="02010600040101010101" pitchFamily="2" charset="-122"/>
                <a:ea typeface="华文仿宋" panose="02010600040101010101" pitchFamily="2" charset="-122"/>
              </a:rPr>
              <a:t>和</a:t>
            </a:r>
            <a:r>
              <a:rPr lang="en-US" altLang="zh-CN" sz="2100" dirty="0">
                <a:latin typeface="华文仿宋" panose="02010600040101010101" pitchFamily="2" charset="-122"/>
                <a:ea typeface="华文仿宋" panose="02010600040101010101" pitchFamily="2" charset="-122"/>
              </a:rPr>
              <a:t>“</a:t>
            </a:r>
            <a:r>
              <a:rPr lang="zh-CN" altLang="zh-CN" sz="2100" dirty="0">
                <a:latin typeface="华文仿宋" panose="02010600040101010101" pitchFamily="2" charset="-122"/>
                <a:ea typeface="华文仿宋" panose="02010600040101010101" pitchFamily="2" charset="-122"/>
              </a:rPr>
              <a:t>私募</a:t>
            </a:r>
            <a:r>
              <a:rPr lang="en-US" altLang="zh-CN" sz="2100" dirty="0">
                <a:latin typeface="华文仿宋" panose="02010600040101010101" pitchFamily="2" charset="-122"/>
                <a:ea typeface="华文仿宋" panose="02010600040101010101" pitchFamily="2" charset="-122"/>
              </a:rPr>
              <a:t>”</a:t>
            </a:r>
            <a:r>
              <a:rPr lang="zh-CN" altLang="zh-CN" sz="2100" dirty="0">
                <a:latin typeface="华文仿宋" panose="02010600040101010101" pitchFamily="2" charset="-122"/>
                <a:ea typeface="华文仿宋" panose="02010600040101010101" pitchFamily="2" charset="-122"/>
              </a:rPr>
              <a:t>两类</a:t>
            </a:r>
            <a:r>
              <a:rPr lang="zh-CN" altLang="en-US" sz="2100" dirty="0">
                <a:latin typeface="华文仿宋" panose="02010600040101010101" pitchFamily="2" charset="-122"/>
                <a:ea typeface="华文仿宋" panose="02010600040101010101" pitchFamily="2" charset="-122"/>
              </a:rPr>
              <a:t>。</a:t>
            </a:r>
            <a:endParaRPr lang="en-US" altLang="zh-CN" sz="2100" dirty="0">
              <a:latin typeface="华文仿宋" panose="02010600040101010101" pitchFamily="2" charset="-122"/>
              <a:ea typeface="华文仿宋" panose="02010600040101010101" pitchFamily="2" charset="-122"/>
            </a:endParaRPr>
          </a:p>
          <a:p>
            <a:pPr marL="0" indent="0">
              <a:lnSpc>
                <a:spcPct val="100000"/>
              </a:lnSpc>
              <a:buNone/>
            </a:pPr>
            <a:r>
              <a:rPr lang="en-US" altLang="zh-CN" sz="2100" dirty="0">
                <a:latin typeface="楷体" panose="02010609060101010101" pitchFamily="49" charset="-122"/>
                <a:ea typeface="楷体" panose="02010609060101010101" pitchFamily="49" charset="-122"/>
              </a:rPr>
              <a:t>    “</a:t>
            </a:r>
            <a:r>
              <a:rPr lang="zh-CN" altLang="zh-CN" sz="2100" dirty="0">
                <a:latin typeface="楷体" panose="02010609060101010101" pitchFamily="49" charset="-122"/>
                <a:ea typeface="楷体" panose="02010609060101010101" pitchFamily="49" charset="-122"/>
              </a:rPr>
              <a:t>股权众筹</a:t>
            </a:r>
            <a:r>
              <a:rPr lang="en-US" altLang="zh-CN" sz="2100" dirty="0">
                <a:latin typeface="楷体" panose="02010609060101010101" pitchFamily="49" charset="-122"/>
                <a:ea typeface="楷体" panose="02010609060101010101" pitchFamily="49" charset="-122"/>
              </a:rPr>
              <a:t>”</a:t>
            </a:r>
            <a:r>
              <a:rPr lang="zh-CN" altLang="zh-CN" sz="2100" dirty="0">
                <a:latin typeface="楷体" panose="02010609060101010101" pitchFamily="49" charset="-122"/>
                <a:ea typeface="楷体" panose="02010609060101010101" pitchFamily="49" charset="-122"/>
              </a:rPr>
              <a:t>需经审批后持牌经营</a:t>
            </a:r>
            <a:r>
              <a:rPr lang="en-US" altLang="zh-CN" sz="2100" dirty="0">
                <a:latin typeface="楷体" panose="02010609060101010101" pitchFamily="49" charset="-122"/>
                <a:ea typeface="楷体" panose="02010609060101010101" pitchFamily="49" charset="-122"/>
              </a:rPr>
              <a:t>.</a:t>
            </a:r>
            <a:r>
              <a:rPr lang="zh-CN" altLang="zh-CN" sz="2100" dirty="0">
                <a:latin typeface="楷体" panose="02010609060101010101" pitchFamily="49" charset="-122"/>
                <a:ea typeface="楷体" panose="02010609060101010101" pitchFamily="49" charset="-122"/>
              </a:rPr>
              <a:t>未经审批的机构不得使用</a:t>
            </a:r>
            <a:r>
              <a:rPr lang="en-US" altLang="zh-CN" sz="2100" dirty="0">
                <a:latin typeface="楷体" panose="02010609060101010101" pitchFamily="49" charset="-122"/>
                <a:ea typeface="楷体" panose="02010609060101010101" pitchFamily="49" charset="-122"/>
              </a:rPr>
              <a:t>“</a:t>
            </a:r>
            <a:r>
              <a:rPr lang="zh-CN" altLang="zh-CN" sz="2100" dirty="0">
                <a:latin typeface="楷体" panose="02010609060101010101" pitchFamily="49" charset="-122"/>
                <a:ea typeface="楷体" panose="02010609060101010101" pitchFamily="49" charset="-122"/>
              </a:rPr>
              <a:t>股权众筹</a:t>
            </a:r>
            <a:r>
              <a:rPr lang="en-US" altLang="zh-CN" sz="2100" dirty="0">
                <a:latin typeface="楷体" panose="02010609060101010101" pitchFamily="49" charset="-122"/>
                <a:ea typeface="楷体" panose="02010609060101010101" pitchFamily="49" charset="-122"/>
              </a:rPr>
              <a:t>”</a:t>
            </a:r>
            <a:r>
              <a:rPr lang="zh-CN" altLang="zh-CN" sz="2100" dirty="0">
                <a:latin typeface="楷体" panose="02010609060101010101" pitchFamily="49" charset="-122"/>
                <a:ea typeface="楷体" panose="02010609060101010101" pitchFamily="49" charset="-122"/>
              </a:rPr>
              <a:t>的字号或宣传语；而过去所称的</a:t>
            </a:r>
            <a:r>
              <a:rPr lang="en-US" altLang="zh-CN" sz="2100" dirty="0">
                <a:latin typeface="楷体" panose="02010609060101010101" pitchFamily="49" charset="-122"/>
                <a:ea typeface="楷体" panose="02010609060101010101" pitchFamily="49" charset="-122"/>
              </a:rPr>
              <a:t>”</a:t>
            </a:r>
            <a:r>
              <a:rPr lang="zh-CN" altLang="zh-CN" sz="2100" dirty="0">
                <a:latin typeface="楷体" panose="02010609060101010101" pitchFamily="49" charset="-122"/>
                <a:ea typeface="楷体" panose="02010609060101010101" pitchFamily="49" charset="-122"/>
              </a:rPr>
              <a:t>私募股权众筹</a:t>
            </a:r>
            <a:r>
              <a:rPr lang="en-US" altLang="zh-CN" sz="2100" dirty="0">
                <a:latin typeface="楷体" panose="02010609060101010101" pitchFamily="49" charset="-122"/>
                <a:ea typeface="楷体" panose="02010609060101010101" pitchFamily="49" charset="-122"/>
              </a:rPr>
              <a:t>”</a:t>
            </a:r>
            <a:r>
              <a:rPr lang="zh-CN" altLang="zh-CN" sz="2100" dirty="0">
                <a:latin typeface="楷体" panose="02010609060101010101" pitchFamily="49" charset="-122"/>
                <a:ea typeface="楷体" panose="02010609060101010101" pitchFamily="49" charset="-122"/>
              </a:rPr>
              <a:t>现改称为</a:t>
            </a:r>
            <a:r>
              <a:rPr lang="en-US" altLang="zh-CN" sz="2100" dirty="0">
                <a:latin typeface="楷体" panose="02010609060101010101" pitchFamily="49" charset="-122"/>
                <a:ea typeface="楷体" panose="02010609060101010101" pitchFamily="49" charset="-122"/>
              </a:rPr>
              <a:t>“</a:t>
            </a:r>
            <a:r>
              <a:rPr lang="zh-CN" altLang="zh-CN" sz="2100" dirty="0">
                <a:latin typeface="楷体" panose="02010609060101010101" pitchFamily="49" charset="-122"/>
                <a:ea typeface="楷体" panose="02010609060101010101" pitchFamily="49" charset="-122"/>
              </a:rPr>
              <a:t>互联网非公开股权融资</a:t>
            </a:r>
            <a:r>
              <a:rPr lang="en-US" altLang="zh-CN" sz="2100" dirty="0">
                <a:latin typeface="楷体" panose="02010609060101010101" pitchFamily="49" charset="-122"/>
                <a:ea typeface="楷体" panose="02010609060101010101" pitchFamily="49" charset="-122"/>
              </a:rPr>
              <a:t>”</a:t>
            </a:r>
            <a:r>
              <a:rPr lang="zh-CN" altLang="zh-CN" sz="2100" dirty="0">
                <a:latin typeface="楷体" panose="02010609060101010101" pitchFamily="49" charset="-122"/>
                <a:ea typeface="楷体" panose="02010609060101010101" pitchFamily="49" charset="-122"/>
              </a:rPr>
              <a:t>，受现有法律框架的管制。目前国内现有的股权融资平台基本都属于互联网非公开股权融资。</a:t>
            </a:r>
            <a:endParaRPr lang="en-US" altLang="zh-CN" sz="2100" dirty="0">
              <a:latin typeface="楷体" panose="02010609060101010101" pitchFamily="49" charset="-122"/>
              <a:ea typeface="楷体" panose="02010609060101010101" pitchFamily="49" charset="-122"/>
            </a:endParaRPr>
          </a:p>
          <a:p>
            <a:pPr marL="0" indent="0">
              <a:lnSpc>
                <a:spcPct val="100000"/>
              </a:lnSpc>
              <a:buNone/>
            </a:pPr>
            <a:endParaRPr lang="en-US" altLang="zh-CN" sz="2100" dirty="0"/>
          </a:p>
          <a:p>
            <a:pPr marL="0" indent="0">
              <a:buNone/>
            </a:pPr>
            <a:endParaRPr lang="zh-CN" altLang="en-US" sz="2100" dirty="0"/>
          </a:p>
        </p:txBody>
      </p:sp>
    </p:spTree>
    <p:extLst>
      <p:ext uri="{BB962C8B-B14F-4D97-AF65-F5344CB8AC3E}">
        <p14:creationId xmlns:p14="http://schemas.microsoft.com/office/powerpoint/2010/main" val="264732650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54548B-6D49-4843-A8D4-C5C0FD88E20F}"/>
              </a:ext>
            </a:extLst>
          </p:cNvPr>
          <p:cNvSpPr>
            <a:spLocks noGrp="1"/>
          </p:cNvSpPr>
          <p:nvPr>
            <p:ph type="title"/>
          </p:nvPr>
        </p:nvSpPr>
        <p:spPr/>
        <p:txBody>
          <a:bodyPr/>
          <a:lstStyle/>
          <a:p>
            <a:r>
              <a:rPr lang="zh-CN" altLang="zh-CN" b="1" dirty="0"/>
              <a:t>二、权益性众筹监管概述</a:t>
            </a:r>
            <a:br>
              <a:rPr lang="zh-CN" altLang="zh-CN" dirty="0"/>
            </a:br>
            <a:endParaRPr lang="zh-CN" altLang="en-US" dirty="0"/>
          </a:p>
        </p:txBody>
      </p:sp>
      <p:sp>
        <p:nvSpPr>
          <p:cNvPr id="3" name="内容占位符 2">
            <a:extLst>
              <a:ext uri="{FF2B5EF4-FFF2-40B4-BE49-F238E27FC236}">
                <a16:creationId xmlns:a16="http://schemas.microsoft.com/office/drawing/2014/main" id="{7D3C16BC-8570-45C3-8F54-6B3741A48E31}"/>
              </a:ext>
            </a:extLst>
          </p:cNvPr>
          <p:cNvSpPr>
            <a:spLocks noGrp="1"/>
          </p:cNvSpPr>
          <p:nvPr>
            <p:ph idx="1"/>
          </p:nvPr>
        </p:nvSpPr>
        <p:spPr/>
        <p:txBody>
          <a:bodyPr>
            <a:normAutofit fontScale="92500" lnSpcReduction="10000"/>
          </a:bodyPr>
          <a:lstStyle/>
          <a:p>
            <a:pPr marL="0" indent="0">
              <a:lnSpc>
                <a:spcPct val="110000"/>
              </a:lnSpc>
              <a:buNone/>
            </a:pPr>
            <a:r>
              <a:rPr lang="en-US" altLang="zh-CN" dirty="0"/>
              <a:t>    </a:t>
            </a:r>
            <a:r>
              <a:rPr lang="zh-CN" altLang="zh-CN" dirty="0">
                <a:latin typeface="华文仿宋" panose="02010600040101010101" pitchFamily="2" charset="-122"/>
                <a:ea typeface="华文仿宋" panose="02010600040101010101" pitchFamily="2" charset="-122"/>
              </a:rPr>
              <a:t>有观点认为，权益型众筹虽然同样具有为创业者融得资金的功能，但目前国内有大量的权益型项目是通过提前锁定产品需求、获得预付款进行的，其业务形态和传统的</a:t>
            </a:r>
            <a:r>
              <a:rPr lang="en-US" altLang="zh-CN" dirty="0">
                <a:latin typeface="华文仿宋" panose="02010600040101010101" pitchFamily="2" charset="-122"/>
                <a:ea typeface="华文仿宋" panose="02010600040101010101" pitchFamily="2" charset="-122"/>
              </a:rPr>
              <a:t>B2C</a:t>
            </a:r>
            <a:r>
              <a:rPr lang="zh-CN" altLang="zh-CN" dirty="0">
                <a:latin typeface="华文仿宋" panose="02010600040101010101" pitchFamily="2" charset="-122"/>
                <a:ea typeface="华文仿宋" panose="02010600040101010101" pitchFamily="2" charset="-122"/>
              </a:rPr>
              <a:t>电子商务模式极为相似，因此监管适用于《消费者权益保护法》和《网络交易管理办法》，应接受工商局监管。</a:t>
            </a:r>
            <a:endParaRPr lang="en-US" altLang="zh-CN" dirty="0">
              <a:latin typeface="华文仿宋" panose="02010600040101010101" pitchFamily="2" charset="-122"/>
              <a:ea typeface="华文仿宋" panose="02010600040101010101" pitchFamily="2" charset="-122"/>
            </a:endParaRPr>
          </a:p>
          <a:p>
            <a:pPr marL="0" indent="0">
              <a:lnSpc>
                <a:spcPct val="110000"/>
              </a:lnSpc>
              <a:buNone/>
            </a:pP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权益性众筹是一种新型消费、对于如何全面维护消费权，目前还没有专项法规条款出台。传统的商品预售遵循《合同法》《担保法》《消费者权益保护法》《侵害消费者权盗行为处罚办法》等相关法律法规的要求，有明确的法律可依。但在众筹模式下、参与者的预付款兼具预购、投资和资助性质，一日出现违约，如何保护参与者的合法权益，尚无定论。</a:t>
            </a:r>
            <a:endParaRPr lang="zh-CN" altLang="en-US"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26936966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22D169-1772-4014-9ED0-AAFA86C8113E}"/>
              </a:ext>
            </a:extLst>
          </p:cNvPr>
          <p:cNvSpPr>
            <a:spLocks noGrp="1"/>
          </p:cNvSpPr>
          <p:nvPr>
            <p:ph type="title"/>
          </p:nvPr>
        </p:nvSpPr>
        <p:spPr/>
        <p:txBody>
          <a:bodyPr/>
          <a:lstStyle/>
          <a:p>
            <a:r>
              <a:rPr lang="zh-CN" altLang="zh-CN" b="1" dirty="0"/>
              <a:t>三、公益众筹监管概述</a:t>
            </a:r>
            <a:br>
              <a:rPr lang="zh-CN" altLang="zh-CN" dirty="0"/>
            </a:br>
            <a:endParaRPr lang="zh-CN" altLang="en-US" dirty="0"/>
          </a:p>
        </p:txBody>
      </p:sp>
      <p:sp>
        <p:nvSpPr>
          <p:cNvPr id="3" name="内容占位符 2">
            <a:extLst>
              <a:ext uri="{FF2B5EF4-FFF2-40B4-BE49-F238E27FC236}">
                <a16:creationId xmlns:a16="http://schemas.microsoft.com/office/drawing/2014/main" id="{31ADA228-4D75-470F-8271-3E0B27748E1E}"/>
              </a:ext>
            </a:extLst>
          </p:cNvPr>
          <p:cNvSpPr>
            <a:spLocks noGrp="1"/>
          </p:cNvSpPr>
          <p:nvPr>
            <p:ph idx="1"/>
          </p:nvPr>
        </p:nvSpPr>
        <p:spPr>
          <a:xfrm>
            <a:off x="718278" y="1690688"/>
            <a:ext cx="10515600" cy="4351338"/>
          </a:xfrm>
        </p:spPr>
        <p:txBody>
          <a:bodyPr/>
          <a:lstStyle/>
          <a:p>
            <a:pPr marL="0" indent="0">
              <a:lnSpc>
                <a:spcPct val="150000"/>
              </a:lnSpc>
              <a:buNone/>
            </a:pPr>
            <a:r>
              <a:rPr lang="zh-CN" altLang="zh-CN" dirty="0"/>
              <a:t> </a:t>
            </a:r>
            <a:r>
              <a:rPr lang="en-US" altLang="zh-CN" dirty="0"/>
              <a:t>    2016</a:t>
            </a:r>
            <a:r>
              <a:rPr lang="zh-CN" altLang="zh-CN" dirty="0"/>
              <a:t>年</a:t>
            </a:r>
            <a:r>
              <a:rPr lang="en-US" altLang="zh-CN" dirty="0"/>
              <a:t>8</a:t>
            </a:r>
            <a:r>
              <a:rPr lang="zh-CN" altLang="zh-CN" dirty="0"/>
              <a:t>月</a:t>
            </a:r>
            <a:r>
              <a:rPr lang="en-US" altLang="zh-CN" dirty="0"/>
              <a:t>22</a:t>
            </a:r>
            <a:r>
              <a:rPr lang="zh-CN" altLang="zh-CN" dirty="0"/>
              <a:t>日，经过层层审核和严格筛选，民政部公示首批慈善组织互联网捐赠信息平台遴选结果，腾讯公益、轻松筹、新浪微公益、中国慈善信息平台等</a:t>
            </a:r>
            <a:r>
              <a:rPr lang="en-US" altLang="zh-CN" dirty="0"/>
              <a:t>13</a:t>
            </a:r>
            <a:r>
              <a:rPr lang="zh-CN" altLang="zh-CN" dirty="0"/>
              <a:t>家在互联网行业、公益慈善等领域颇具影响力的平台入围。</a:t>
            </a:r>
            <a:endParaRPr lang="zh-CN" altLang="en-US" dirty="0"/>
          </a:p>
        </p:txBody>
      </p:sp>
    </p:spTree>
    <p:extLst>
      <p:ext uri="{BB962C8B-B14F-4D97-AF65-F5344CB8AC3E}">
        <p14:creationId xmlns:p14="http://schemas.microsoft.com/office/powerpoint/2010/main" val="189663113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TotalTime>
  <Words>1702</Words>
  <Application>Microsoft Office PowerPoint</Application>
  <PresentationFormat>宽屏</PresentationFormat>
  <Paragraphs>32</Paragraphs>
  <Slides>15</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15</vt:i4>
      </vt:variant>
    </vt:vector>
  </HeadingPairs>
  <TitlesOfParts>
    <vt:vector size="23" baseType="lpstr">
      <vt:lpstr>等线</vt:lpstr>
      <vt:lpstr>等线 Light</vt:lpstr>
      <vt:lpstr>华文仿宋</vt:lpstr>
      <vt:lpstr>楷体</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二、权益性众筹监管概述 </vt:lpstr>
      <vt:lpstr>三、公益众筹监管概述 </vt:lpstr>
      <vt:lpstr>PowerPoint 演示文稿</vt:lpstr>
      <vt:lpstr>PowerPoint 演示文稿</vt:lpstr>
      <vt:lpstr>四、物权型众筹监管概述</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mx3642</dc:creator>
  <cp:lastModifiedBy>LemonTree</cp:lastModifiedBy>
  <cp:revision>11</cp:revision>
  <dcterms:created xsi:type="dcterms:W3CDTF">2020-06-04T06:03:22Z</dcterms:created>
  <dcterms:modified xsi:type="dcterms:W3CDTF">2024-07-13T01:40:47Z</dcterms:modified>
</cp:coreProperties>
</file>