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8" r:id="rId4"/>
    <p:sldId id="330" r:id="rId5"/>
    <p:sldId id="331" r:id="rId6"/>
    <p:sldId id="332" r:id="rId8"/>
    <p:sldId id="288" r:id="rId9"/>
    <p:sldId id="289" r:id="rId10"/>
    <p:sldId id="333" r:id="rId11"/>
    <p:sldId id="284" r:id="rId12"/>
    <p:sldId id="291" r:id="rId13"/>
    <p:sldId id="290" r:id="rId14"/>
    <p:sldId id="292" r:id="rId15"/>
    <p:sldId id="293" r:id="rId16"/>
    <p:sldId id="294" r:id="rId17"/>
    <p:sldId id="295" r:id="rId18"/>
    <p:sldId id="296" r:id="rId19"/>
    <p:sldId id="297" r:id="rId20"/>
    <p:sldId id="298" r:id="rId21"/>
    <p:sldId id="364" r:id="rId22"/>
    <p:sldId id="302" r:id="rId23"/>
    <p:sldId id="303" r:id="rId24"/>
    <p:sldId id="358" r:id="rId25"/>
    <p:sldId id="360" r:id="rId26"/>
    <p:sldId id="361" r:id="rId27"/>
    <p:sldId id="363" r:id="rId28"/>
    <p:sldId id="265" r:id="rId29"/>
    <p:sldId id="355" r:id="rId30"/>
    <p:sldId id="357" r:id="rId31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8" userDrawn="1">
          <p15:clr>
            <a:srgbClr val="A4A3A4"/>
          </p15:clr>
        </p15:guide>
        <p15:guide id="2" pos="38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EDFF"/>
    <a:srgbClr val="12B19F"/>
    <a:srgbClr val="A4F6EC"/>
    <a:srgbClr val="27A98C"/>
    <a:srgbClr val="FF9BDC"/>
    <a:srgbClr val="3C4856"/>
    <a:srgbClr val="B55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4" d="100"/>
          <a:sy n="114" d="100"/>
        </p:scale>
        <p:origin x="-474" y="-108"/>
      </p:cViewPr>
      <p:guideLst>
        <p:guide orient="horz" pos="2148"/>
        <p:guide pos="38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27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s1635af"/>
          <p:cNvPicPr>
            <a:picLocks noChangeAspect="1"/>
          </p:cNvPicPr>
          <p:nvPr userDrawn="1"/>
        </p:nvPicPr>
        <p:blipFill>
          <a:blip r:embed="rId2"/>
          <a:srcRect l="4912" r="6204"/>
          <a:stretch>
            <a:fillRect/>
          </a:stretch>
        </p:blipFill>
        <p:spPr>
          <a:xfrm flipH="1">
            <a:off x="635" y="0"/>
            <a:ext cx="12191365" cy="68580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9199" h="10800">
                <a:moveTo>
                  <a:pt x="0" y="0"/>
                </a:moveTo>
                <a:lnTo>
                  <a:pt x="19199" y="0"/>
                </a:lnTo>
                <a:lnTo>
                  <a:pt x="19199" y="10800"/>
                </a:lnTo>
                <a:lnTo>
                  <a:pt x="0" y="10800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2E7B-8B71-4CD6-A5D0-1ABF7B6AE47B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8B871-602A-4EF6-81A9-833221C54ABA}" type="slidenum">
              <a:rPr lang="zh-CN" altLang="en-US" smtClean="0"/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 flipH="1">
            <a:off x="0" y="0"/>
            <a:ext cx="10435771" cy="6858000"/>
          </a:xfrm>
          <a:prstGeom prst="rect">
            <a:avLst/>
          </a:prstGeom>
          <a:blipFill dpi="0" rotWithShape="1">
            <a:blip r:embed="rId12">
              <a:alphaModFix amt="25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5.png"/><Relationship Id="rId7" Type="http://schemas.openxmlformats.org/officeDocument/2006/relationships/tags" Target="../tags/tag5.xml"/><Relationship Id="rId6" Type="http://schemas.openxmlformats.org/officeDocument/2006/relationships/image" Target="../media/image34.png"/><Relationship Id="rId5" Type="http://schemas.openxmlformats.org/officeDocument/2006/relationships/tags" Target="../tags/tag4.xml"/><Relationship Id="rId4" Type="http://schemas.openxmlformats.org/officeDocument/2006/relationships/image" Target="../media/image33.png"/><Relationship Id="rId3" Type="http://schemas.openxmlformats.org/officeDocument/2006/relationships/tags" Target="../tags/tag3.xml"/><Relationship Id="rId2" Type="http://schemas.openxmlformats.org/officeDocument/2006/relationships/image" Target="../media/image32.png"/><Relationship Id="rId11" Type="http://schemas.openxmlformats.org/officeDocument/2006/relationships/slideLayout" Target="../slideLayouts/slideLayout2.xml"/><Relationship Id="rId10" Type="http://schemas.openxmlformats.org/officeDocument/2006/relationships/image" Target="../media/image36.png"/><Relationship Id="rId1" Type="http://schemas.openxmlformats.org/officeDocument/2006/relationships/tags" Target="../tags/tag2.xml"/></Relationships>
</file>

<file path=ppt/slides/_rels/slide1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tags" Target="../tags/tag9.xml"/><Relationship Id="rId4" Type="http://schemas.openxmlformats.org/officeDocument/2006/relationships/image" Target="../media/image37.png"/><Relationship Id="rId3" Type="http://schemas.openxmlformats.org/officeDocument/2006/relationships/tags" Target="../tags/tag8.xml"/><Relationship Id="rId2" Type="http://schemas.openxmlformats.org/officeDocument/2006/relationships/image" Target="../media/image36.png"/><Relationship Id="rId1" Type="http://schemas.openxmlformats.org/officeDocument/2006/relationships/tags" Target="../tags/tag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.xml"/><Relationship Id="rId7" Type="http://schemas.openxmlformats.org/officeDocument/2006/relationships/image" Target="../media/image42.png"/><Relationship Id="rId6" Type="http://schemas.openxmlformats.org/officeDocument/2006/relationships/tags" Target="../tags/tag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Relationship Id="rId3" Type="http://schemas.openxmlformats.org/officeDocument/2006/relationships/tags" Target="../tags/tag11.xml"/><Relationship Id="rId2" Type="http://schemas.openxmlformats.org/officeDocument/2006/relationships/image" Target="../media/image39.png"/><Relationship Id="rId1" Type="http://schemas.openxmlformats.org/officeDocument/2006/relationships/tags" Target="../tags/tag10.xml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2.png"/><Relationship Id="rId1" Type="http://schemas.openxmlformats.org/officeDocument/2006/relationships/tags" Target="../tags/tag13.xml"/></Relationships>
</file>

<file path=ppt/slides/_rels/slide15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7.png"/><Relationship Id="rId2" Type="http://schemas.openxmlformats.org/officeDocument/2006/relationships/image" Target="../media/image43.png"/><Relationship Id="rId1" Type="http://schemas.openxmlformats.org/officeDocument/2006/relationships/tags" Target="../tags/tag14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45.png"/><Relationship Id="rId3" Type="http://schemas.openxmlformats.org/officeDocument/2006/relationships/tags" Target="../tags/tag16.xml"/><Relationship Id="rId2" Type="http://schemas.openxmlformats.org/officeDocument/2006/relationships/image" Target="../media/image44.png"/><Relationship Id="rId1" Type="http://schemas.openxmlformats.org/officeDocument/2006/relationships/tags" Target="../tags/tag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1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1.png"/><Relationship Id="rId1" Type="http://schemas.openxmlformats.org/officeDocument/2006/relationships/tags" Target="../tags/tag17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2.png"/><Relationship Id="rId2" Type="http://schemas.openxmlformats.org/officeDocument/2006/relationships/tags" Target="../tags/tag19.xml"/><Relationship Id="rId1" Type="http://schemas.openxmlformats.org/officeDocument/2006/relationships/tags" Target="../tags/tag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4.png"/><Relationship Id="rId1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png"/><Relationship Id="rId1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61.png"/><Relationship Id="rId8" Type="http://schemas.openxmlformats.org/officeDocument/2006/relationships/tags" Target="../tags/tag25.xml"/><Relationship Id="rId7" Type="http://schemas.openxmlformats.org/officeDocument/2006/relationships/image" Target="../media/image60.png"/><Relationship Id="rId6" Type="http://schemas.openxmlformats.org/officeDocument/2006/relationships/tags" Target="../tags/tag24.xml"/><Relationship Id="rId5" Type="http://schemas.openxmlformats.org/officeDocument/2006/relationships/tags" Target="../tags/tag23.xml"/><Relationship Id="rId4" Type="http://schemas.openxmlformats.org/officeDocument/2006/relationships/tags" Target="../tags/tag22.xml"/><Relationship Id="rId3" Type="http://schemas.openxmlformats.org/officeDocument/2006/relationships/image" Target="../media/image59.jpeg"/><Relationship Id="rId2" Type="http://schemas.openxmlformats.org/officeDocument/2006/relationships/tags" Target="../tags/tag21.xml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64.png"/><Relationship Id="rId12" Type="http://schemas.openxmlformats.org/officeDocument/2006/relationships/image" Target="../media/image63.png"/><Relationship Id="rId11" Type="http://schemas.openxmlformats.org/officeDocument/2006/relationships/image" Target="../media/image62.png"/><Relationship Id="rId10" Type="http://schemas.openxmlformats.org/officeDocument/2006/relationships/tags" Target="../tags/tag26.xml"/><Relationship Id="rId1" Type="http://schemas.openxmlformats.org/officeDocument/2006/relationships/tags" Target="../tags/tag2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66.png"/><Relationship Id="rId1" Type="http://schemas.openxmlformats.org/officeDocument/2006/relationships/image" Target="../media/image65.emf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9.png"/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2.png"/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28.png"/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tags" Target="../tags/tag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f28a31635af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55" y="5661719"/>
            <a:ext cx="3254375" cy="1058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6"/>
          <p:cNvSpPr txBox="1"/>
          <p:nvPr/>
        </p:nvSpPr>
        <p:spPr>
          <a:xfrm>
            <a:off x="607345" y="1674879"/>
            <a:ext cx="6982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智慧树平台共享课导学</a:t>
            </a:r>
            <a:endParaRPr lang="zh-CN" altLang="en-US" sz="48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文本框 8"/>
          <p:cNvSpPr txBox="1"/>
          <p:nvPr/>
        </p:nvSpPr>
        <p:spPr>
          <a:xfrm>
            <a:off x="653275" y="2586933"/>
            <a:ext cx="2450652" cy="584775"/>
          </a:xfrm>
          <a:prstGeom prst="rect">
            <a:avLst/>
          </a:prstGeom>
          <a:solidFill>
            <a:srgbClr val="12B19F"/>
          </a:solidFill>
        </p:spPr>
        <p:txBody>
          <a:bodyPr wrap="square" rtlCol="0">
            <a:spAutoFit/>
          </a:bodyPr>
          <a:lstStyle/>
          <a:p>
            <a:r>
              <a:rPr lang="zh-CN" altLang="en-US" sz="3200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学生端讲解</a:t>
            </a:r>
            <a:endParaRPr lang="zh-CN" altLang="en-US" sz="3200" spc="3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14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51015" y="1882140"/>
            <a:ext cx="4630420" cy="37230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en-US" altLang="zh-CN" sz="2000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、请大家开始学习前一定要查看成绩组成以及平时分攻略！！！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在学习过程中，学生可点击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【学习】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模块中的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【成绩】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入口，可查看该门课的当前成绩、学习时间、考试时间和成绩规则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课程总成绩由平时成绩+平时测试成绩+见面课成绩+期末考试成绩四部分组成，各部分成绩比例组成以学校规定为准。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成绩分析】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中的分数仅作为学习过程中的参考，智慧树最终成绩以成绩发布后的为准。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如果觉得有问题，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可先自行刷新一下再查看。</a:t>
            </a:r>
            <a:endParaRPr lang="en-US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 descr="C:\Users\13642\Desktop\微信图片_20210309090300.png微信图片_20210309090300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2590585" y="1898962"/>
            <a:ext cx="2043430" cy="3632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280" y="1882140"/>
            <a:ext cx="2001520" cy="373443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30" y="1898650"/>
            <a:ext cx="2009140" cy="373316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98500" y="1186180"/>
            <a:ext cx="10699750" cy="1455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【平时分】</a:t>
            </a:r>
            <a:r>
              <a:rPr lang="en-US" altLang="zh-CN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攻略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点击成绩分析页面中的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</a:t>
            </a:r>
            <a:r>
              <a:rPr lang="en-US" altLang="zh-CN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查看我的平时分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，可以进入平时成绩详情页面。</a:t>
            </a:r>
            <a:endParaRPr lang="zh-CN" altLang="zh-CN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平时成绩由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学习进度、学习习惯、问答互动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三部分组成，点击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平时分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攻略】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或【计分规则】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图标，可以进入查看具体的获取指南。</a:t>
            </a:r>
            <a:endParaRPr lang="en-US" altLang="zh-CN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1513205" y="2722245"/>
            <a:ext cx="1849120" cy="35299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362325" y="2722245"/>
            <a:ext cx="17589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121275" y="2722245"/>
            <a:ext cx="1714500" cy="35312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6835775" y="2747645"/>
            <a:ext cx="1727200" cy="35052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62975" y="2722245"/>
            <a:ext cx="1708150" cy="35306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043" y="111026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386580" y="1806575"/>
            <a:ext cx="7244715" cy="3495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defRPr/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学习时间截止前，完成所有教程视频以及章测试可获得全部的学习进度分，即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学习进度分=看视频+做章节测试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，所以一定不要忽略完成章测试。</a:t>
            </a:r>
            <a:endParaRPr lang="en-US" altLang="zh-CN" sz="1600" b="1" dirty="0">
              <a:solidFill>
                <a:srgbClr val="27A98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</a:pP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2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学习习惯</a:t>
            </a:r>
            <a:r>
              <a:rPr lang="en-US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zh-CN" altLang="en-US" sz="1600" b="1" dirty="0">
              <a:solidFill>
                <a:srgbClr val="FF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）学习前的第一件事，请查看电脑端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模块中的成绩组成及规则，查看课程应需规律学习的天数。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应需规律学习的天数按照课程在线视频总时长进行计算；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学生</a:t>
            </a:r>
            <a:r>
              <a:rPr 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单日视频教程学习时长</a:t>
            </a:r>
            <a:r>
              <a:rPr 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达到25分钟后即可获得当日学习习惯分数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（建议学习时长25-30分钟为宜）；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学习时长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仅为观看教程视频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产生的时长，</a:t>
            </a:r>
            <a:r>
              <a:rPr lang="zh-CN" altLang="zh-CN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不包括观看见面课及完成章测试的时长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  <a:spcBef>
                <a:spcPts val="500"/>
              </a:spcBef>
              <a:defRPr/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）学习时长及规律天数</a:t>
            </a:r>
            <a:r>
              <a:rPr lang="zh-CN" altLang="en-US" sz="1600" b="1" dirty="0">
                <a:solidFill>
                  <a:srgbClr val="FF0000"/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次日上午更新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51180" y="1634490"/>
            <a:ext cx="1919605" cy="383921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70785" y="1634490"/>
            <a:ext cx="1811020" cy="15748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70150" y="3209290"/>
            <a:ext cx="1811655" cy="22650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4240" y="116981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808220" y="1454785"/>
            <a:ext cx="6771005" cy="3933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3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问答互动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（1）问答分由有效问题数、有效回答数、获得有效回答数三部分构成。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）互动分在整个学期内都会有所浮动，如被系统审核为“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”的问答，在审核人员复核为“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”之后，相应的问答数量也会发生变化，则分数也会随之产生变化。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）互动分在学习时间截止后固化，最终互动得分将于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次日上午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更新。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）“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非人为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”刷帖行为的处罚，一经发现将做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本学期禁言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处理（自动解禁时间为202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7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31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日23:59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:59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）。温馨提示：如果本学期您有多门课程学习，其中有一门（或多门）课程存在非法刷帖，被禁言后则本学期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所有课程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都无法参与互动问答。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下方文字处了解。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612140" y="1454785"/>
            <a:ext cx="1739900" cy="212598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612140" y="3580765"/>
            <a:ext cx="1739900" cy="229616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79675" y="1883410"/>
            <a:ext cx="2200275" cy="14859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2597785" y="3369310"/>
            <a:ext cx="1964690" cy="30473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5137150" y="1372235"/>
            <a:ext cx="6462395" cy="456057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indent="0" algn="l" fontAlgn="auto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（</a:t>
            </a:r>
            <a:r>
              <a:rPr lang="en-US" altLang="zh-CN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5</a:t>
            </a:r>
            <a:r>
              <a:rPr lang="zh-CN" altLang="en-US" sz="1600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）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【无效互动</a:t>
            </a:r>
            <a:r>
              <a:rPr lang="en-US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注意事项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无效互动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包含但不限于：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无意义帖、灌水帖、抄袭帖、重复帖、不当言论帖；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回答字数少于3（含）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学习时间结束后发布的提问和回答（学习时间的最后一天请在23:45分之前参与问答，最后15分钟为冷却期）；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回复历史学期的提问（20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年秋冬学期的问答建议回复202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6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年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8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月</a:t>
            </a:r>
            <a:r>
              <a:rPr lang="en-US" altLang="zh-CN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15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日之后的）；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★ 被AI智能审核屏蔽的、审核专员删除的、老师删除的提问和回答。请同学们务必发布有效的、高质量的提问与回答，才能获得高分。</a:t>
            </a:r>
            <a:endParaRPr lang="zh-CN" altLang="en-US" sz="16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0" algn="l" fontAlgn="auto">
              <a:lnSpc>
                <a:spcPct val="100000"/>
              </a:lnSpc>
              <a:spcBef>
                <a:spcPts val="1000"/>
              </a:spcBef>
            </a:pP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重要，重要，重要：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欲知更多关于学习问答的攻略建议，请前往知到APP或官网学习课程栏目中，点击</a:t>
            </a:r>
            <a:r>
              <a:rPr lang="zh-CN" altLang="en-US" sz="16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zh-CN" altLang="en-US" sz="1600" b="1" dirty="0">
                <a:solidFill>
                  <a:schemeClr val="accent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下方文字处了解。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457200" algn="l">
              <a:lnSpc>
                <a:spcPct val="150000"/>
              </a:lnSpc>
              <a:spcBef>
                <a:spcPts val="1000"/>
              </a:spcBef>
              <a:defRPr/>
            </a:pPr>
            <a:r>
              <a:rPr lang="zh-CN" altLang="en-US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    </a:t>
            </a:r>
            <a:endParaRPr lang="zh-CN" altLang="en-US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681605" y="1579245"/>
            <a:ext cx="2385695" cy="370014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36825"/>
            <a:ext cx="2200275" cy="148590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63326" y="1229729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552440" y="1310005"/>
            <a:ext cx="5796280" cy="46824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457200">
              <a:lnSpc>
                <a:spcPct val="150000"/>
              </a:lnSpc>
            </a:pPr>
            <a:r>
              <a:rPr lang="zh-CN" altLang="zh-CN" sz="20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视频【教程】</a:t>
            </a:r>
            <a:r>
              <a:rPr lang="zh-CN" altLang="en-US" sz="2000" b="1" dirty="0" smtClean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endParaRPr lang="zh-CN" altLang="en-US" sz="2000" dirty="0" smtClean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【教程】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栏目下找到课程视频进行学习。</a:t>
            </a:r>
            <a:endParaRPr lang="zh-CN" altLang="en-US" sz="1600" b="1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</a:t>
            </a:r>
            <a:r>
              <a:rPr lang="zh-CN" altLang="zh-CN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学习进度</a:t>
            </a: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计算：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根据累计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时间计算，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拖拽播放进度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等非有效观看的不算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视频学习进度显示：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小节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视频学习完成的，后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打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勾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标志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；</a:t>
            </a:r>
            <a:endParaRPr lang="en-US" altLang="zh-CN" sz="1600" dirty="0" smtClean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视频离线学习支持：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可先下载视频在离线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（非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联网）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状态下进行学习，下载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成功的视频会在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】—【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离线缓存</a:t>
            </a: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页面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显示；</a:t>
            </a:r>
            <a:r>
              <a:rPr lang="zh-CN" altLang="en-US" sz="16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（注意：离线学习记录需要在联网后才会提交，请注意学习习惯有效学习天数）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457200">
              <a:lnSpc>
                <a:spcPct val="150000"/>
              </a:lnSpc>
              <a:spcBef>
                <a:spcPts val="600"/>
              </a:spcBef>
            </a:pPr>
            <a:r>
              <a:rPr lang="zh-CN" altLang="en-US" sz="1600" b="1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视频学习中卡顿处理：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观看视频时出现卡顿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全屏模式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，通过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播放器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底部右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下角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切换</a:t>
            </a:r>
            <a:r>
              <a:rPr lang="zh-CN" altLang="en-US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功能，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调整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清晰度</a:t>
            </a:r>
            <a:r>
              <a:rPr lang="zh-CN" altLang="zh-CN" sz="16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867025" y="1694815"/>
            <a:ext cx="2214245" cy="43815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0" y="1518920"/>
            <a:ext cx="2310130" cy="45573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7853" y="117694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769225" y="1861185"/>
            <a:ext cx="3677285" cy="35693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</a:pP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见面课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模块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、点击课程卡片进入课程主界面，在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【见面课】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栏目下找到各见面课内容安排；及时参加直播或收看回放。</a:t>
            </a:r>
            <a:endParaRPr lang="zh-CN" altLang="en-US" b="1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、具体参与方式请关注教务处或本校课程老师通知。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、见面课后会有课后测试题， 见面课测试题只有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机会，需要各位同学认真作答！！！见面课测试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无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“查看答案”功能。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、有安排见面课学习的同学请注意，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每次见面课回放可能由一个或是多个视频组成，需要完成全部视频观看才能获得本次见面课的全部分数。</a:t>
            </a:r>
            <a:endParaRPr lang="zh-CN" altLang="en-US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2950210" y="1454785"/>
            <a:ext cx="2321560" cy="438086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245100" y="1457960"/>
            <a:ext cx="2428875" cy="437769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670" y="1348740"/>
            <a:ext cx="2315210" cy="4568825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273353" y="1305975"/>
            <a:ext cx="6096000" cy="420878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266700"/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作业考试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模块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点击课程卡片的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【作业考试】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入口，进入作业考试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【未上交】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列表；【未上交】列表中包含课程所有章测试和课程考试；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每章内容结束后都有章测试，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课程学习时间截止后，章测试将无法再提交，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请注意完成章测试的截止时间。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en-US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期末考试：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期末考试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有相应的开放及截止时间，考试开放之时，除了考试，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其他任何学习相关的内容均不计分。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r>
              <a:rPr lang="zh-CN" altLang="zh-CN" sz="1600" b="1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考试注意事项：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考试只有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一次机会，不要抱着“看一看”的心理去打开考试，试卷打开后，即使关闭网页或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系统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仍会继续倒计时，一旦考试时限到了，试卷将会被系统自动提交。</a:t>
            </a:r>
            <a:endParaRPr lang="zh-CN" altLang="zh-CN" sz="16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30000"/>
              </a:lnSpc>
              <a:spcBef>
                <a:spcPts val="1000"/>
              </a:spcBef>
              <a:defRPr/>
            </a:pP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3290" y="1319530"/>
            <a:ext cx="2114550" cy="425767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6420" y="1391920"/>
            <a:ext cx="2166620" cy="42170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737100" y="1736725"/>
            <a:ext cx="6374130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266700">
              <a:lnSpc>
                <a:spcPct val="150000"/>
              </a:lnSpc>
            </a:pP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【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已上交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】</a:t>
            </a:r>
            <a:r>
              <a:rPr lang="zh-CN" altLang="en-US" sz="16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lt"/>
              </a:rPr>
              <a:t>部分</a:t>
            </a:r>
            <a:endParaRPr lang="en-US" altLang="zh-CN" sz="16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lt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点击</a:t>
            </a:r>
            <a:r>
              <a:rPr lang="zh-CN" altLang="zh-CN" sz="16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【已上交】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列表，即可查看已提交的章测试或考试相应分数。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章测试在学生完成后立即显示分数；（除有主观题需批阅外）</a:t>
            </a:r>
            <a:endParaRPr lang="en-US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在学习周期内，若对章测试分数不满意，可申请重做。每章的重做机会各有</a:t>
            </a:r>
            <a:r>
              <a:rPr lang="en-US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zh-CN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次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，以最后一次做题的分数为准。</a:t>
            </a:r>
            <a:r>
              <a:rPr lang="zh-CN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章测试允许查看自己答题对错情况。</a:t>
            </a:r>
            <a:endParaRPr lang="zh-CN" altLang="zh-CN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indent="266700">
              <a:lnSpc>
                <a:spcPct val="150000"/>
              </a:lnSpc>
              <a:spcBef>
                <a:spcPts val="1000"/>
              </a:spcBef>
              <a:defRPr/>
            </a:pPr>
            <a:r>
              <a:rPr lang="en-US" altLang="zh-CN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、考试：原则上平台只有</a:t>
            </a:r>
            <a:r>
              <a:rPr lang="zh-CN" altLang="en-US" sz="1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一次</a:t>
            </a:r>
            <a:r>
              <a:rPr lang="zh-CN" altLang="en-US" sz="16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考试机会，不予申请重做。请务必做好充分准备后再开始考试。</a:t>
            </a:r>
            <a:endParaRPr lang="zh-CN" altLang="en-US" sz="16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/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88"/>
          <a:stretch>
            <a:fillRect/>
          </a:stretch>
        </p:blipFill>
        <p:spPr>
          <a:xfrm>
            <a:off x="1737995" y="1568354"/>
            <a:ext cx="2364871" cy="4274916"/>
          </a:xfrm>
          <a:prstGeom prst="rect">
            <a:avLst/>
          </a:prstGeom>
          <a:noFill/>
          <a:ln w="12700" cmpd="sng">
            <a:solidFill>
              <a:schemeClr val="accent6">
                <a:lumMod val="20000"/>
                <a:lumOff val="80000"/>
              </a:scheme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766388" y="1386664"/>
            <a:ext cx="1030801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登录网址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www.zhihuishu.com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，按照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方法注册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登录即可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建议使用谷歌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火狐</a:t>
            </a:r>
            <a:r>
              <a:rPr lang="zh-CN" altLang="en-US" sz="2000" dirty="0" smtClean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浏览器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61630" y="2204720"/>
            <a:ext cx="3507105" cy="355981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865" y="2174240"/>
            <a:ext cx="7518400" cy="3574415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: 形状 14"/>
          <p:cNvSpPr/>
          <p:nvPr/>
        </p:nvSpPr>
        <p:spPr>
          <a:xfrm>
            <a:off x="-9065" y="1698112"/>
            <a:ext cx="10986402" cy="3429802"/>
          </a:xfrm>
          <a:custGeom>
            <a:avLst/>
            <a:gdLst>
              <a:gd name="connsiteX0" fmla="*/ 0 w 10986402"/>
              <a:gd name="connsiteY0" fmla="*/ 0 h 2761782"/>
              <a:gd name="connsiteX1" fmla="*/ 10986402 w 10986402"/>
              <a:gd name="connsiteY1" fmla="*/ 0 h 2761782"/>
              <a:gd name="connsiteX2" fmla="*/ 10295957 w 10986402"/>
              <a:gd name="connsiteY2" fmla="*/ 2761782 h 2761782"/>
              <a:gd name="connsiteX3" fmla="*/ 0 w 10986402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986402" h="2761782">
                <a:moveTo>
                  <a:pt x="0" y="0"/>
                </a:moveTo>
                <a:lnTo>
                  <a:pt x="10986402" y="0"/>
                </a:lnTo>
                <a:lnTo>
                  <a:pt x="10295957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0070C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" name="任意多边形: 形状 15"/>
          <p:cNvSpPr/>
          <p:nvPr/>
        </p:nvSpPr>
        <p:spPr>
          <a:xfrm>
            <a:off x="10464800" y="1698112"/>
            <a:ext cx="1727200" cy="3429802"/>
          </a:xfrm>
          <a:custGeom>
            <a:avLst/>
            <a:gdLst>
              <a:gd name="connsiteX0" fmla="*/ 690446 w 1727200"/>
              <a:gd name="connsiteY0" fmla="*/ 0 h 2761782"/>
              <a:gd name="connsiteX1" fmla="*/ 1727200 w 1727200"/>
              <a:gd name="connsiteY1" fmla="*/ 0 h 2761782"/>
              <a:gd name="connsiteX2" fmla="*/ 1727200 w 1727200"/>
              <a:gd name="connsiteY2" fmla="*/ 2761782 h 2761782"/>
              <a:gd name="connsiteX3" fmla="*/ 0 w 1727200"/>
              <a:gd name="connsiteY3" fmla="*/ 2761782 h 2761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7200" h="2761782">
                <a:moveTo>
                  <a:pt x="690446" y="0"/>
                </a:moveTo>
                <a:lnTo>
                  <a:pt x="1727200" y="0"/>
                </a:lnTo>
                <a:lnTo>
                  <a:pt x="1727200" y="2761782"/>
                </a:lnTo>
                <a:lnTo>
                  <a:pt x="0" y="2761782"/>
                </a:lnTo>
                <a:close/>
              </a:path>
            </a:pathLst>
          </a:custGeom>
          <a:solidFill>
            <a:srgbClr val="12B19F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KSO_GN1"/>
          <p:cNvSpPr txBox="1">
            <a:spLocks noChangeArrowheads="1"/>
          </p:cNvSpPr>
          <p:nvPr/>
        </p:nvSpPr>
        <p:spPr bwMode="auto">
          <a:xfrm>
            <a:off x="5658078" y="2607851"/>
            <a:ext cx="3159634" cy="692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rial Narrow" panose="020B0606020202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知到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印品黑体" panose="00000500000000000000" pitchFamily="2" charset="-122"/>
                <a:ea typeface="印品黑体" panose="00000500000000000000" pitchFamily="2" charset="-122"/>
                <a:cs typeface="Arial" panose="020B0604020202020204" pitchFamily="34" charset="0"/>
              </a:rPr>
              <a:t>APP</a:t>
            </a:r>
            <a:endParaRPr kumimoji="0" lang="zh-CN" altLang="en-US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24" name="图片 2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6721" y="1771757"/>
            <a:ext cx="2809098" cy="33561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  <p:sp>
        <p:nvSpPr>
          <p:cNvPr id="2" name="文本框 1"/>
          <p:cNvSpPr txBox="1"/>
          <p:nvPr/>
        </p:nvSpPr>
        <p:spPr>
          <a:xfrm>
            <a:off x="5974662" y="3471148"/>
            <a:ext cx="2842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rPr>
              <a:t>用手机随时学习</a:t>
            </a:r>
            <a:endParaRPr lang="zh-CN" altLang="en-US" sz="2800">
              <a:solidFill>
                <a:schemeClr val="bg1"/>
              </a:solidFill>
              <a:latin typeface="仿宋" panose="02010609060101010101" charset="-122"/>
              <a:ea typeface="仿宋" panose="02010609060101010101" charset="-122"/>
            </a:endParaRPr>
          </a:p>
        </p:txBody>
      </p:sp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7" grpId="0"/>
      <p:bldP spid="1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340657" y="1295252"/>
            <a:ext cx="8653140" cy="553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登录后会弹出所导入课程的选课列表，学生点击</a:t>
            </a:r>
            <a:r>
              <a:rPr lang="zh-CN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【确认课程】</a:t>
            </a:r>
            <a:r>
              <a:rPr lang="zh-CN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即完成了登录。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85520" y="1882140"/>
            <a:ext cx="9836150" cy="392430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WEB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8789763" y="2994458"/>
            <a:ext cx="2826693" cy="1322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课程卡片中的见面课、作业考试、成绩分析等功能，操作与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端类似，在此不再赘述。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44525" y="1991995"/>
            <a:ext cx="8145145" cy="357949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85165" y="119380"/>
            <a:ext cx="10530840" cy="1325880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" name="内容占位符 3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92075" y="1721485"/>
            <a:ext cx="5772150" cy="435165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3631565" y="551815"/>
            <a:ext cx="77946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问答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初始问题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贴心的智能追问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回答得不好？重答！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对回答进行评价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320" y="1598930"/>
            <a:ext cx="4752975" cy="482917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714375" y="1672590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贴心的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陪练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6691630" cy="447294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075" y="2869565"/>
            <a:ext cx="8296275" cy="33909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263265" y="672465"/>
            <a:ext cx="69818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作业辅导</a:t>
            </a:r>
            <a:r>
              <a:rPr lang="zh-CN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入口：学生端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作业考试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zh-CN" alt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已上交</a:t>
            </a:r>
            <a:endParaRPr lang="zh-CN" altLang="en-US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6150" y="1334770"/>
            <a:ext cx="10408285" cy="538353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39395"/>
            <a:ext cx="10515600" cy="1325563"/>
          </a:xfrm>
        </p:spPr>
        <p:txBody>
          <a:bodyPr/>
          <a:p>
            <a:r>
              <a:rPr lang="en-US" altLang="zh-CN" b="1" kern="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rial" panose="020B0604020202020204"/>
                <a:sym typeface="Arial" panose="020B0604020202020204"/>
              </a:rPr>
              <a:t>AI助学</a:t>
            </a:r>
            <a:endParaRPr lang="en-US" altLang="zh-CN" b="1" kern="0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892550" y="795020"/>
            <a:ext cx="698182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AI</a:t>
            </a:r>
            <a:r>
              <a:rPr 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督促：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AI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会根据学习进度、课堂出勤、作业提交和考试时间等方面，自动进行提醒和督促，同学们再也不怕错过重要</a:t>
            </a:r>
            <a:r>
              <a:rPr lang="en-US" altLang="zh-CN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deadline</a:t>
            </a:r>
            <a:r>
              <a:rPr lang="zh-CN" altLang="en-US" sz="2400" dirty="0">
                <a:solidFill>
                  <a:srgbClr val="09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啦！</a:t>
            </a:r>
            <a:endParaRPr lang="zh-CN" altLang="en-US" sz="2400" dirty="0">
              <a:solidFill>
                <a:srgbClr val="09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endParaRPr lang="zh-CN" sz="24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7" name="图片 -2147482597" descr="abfe84bfecb55f6b6749db9255c9e33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8383" y="2363262"/>
            <a:ext cx="5832648" cy="40505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07696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153431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最后总结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4180" y="1169035"/>
            <a:ext cx="11343640" cy="4246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学习前的第一件事，请查看电脑端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【成绩分析】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/APP端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【成绩】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模块中的内容及规则。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单日视频教程学习时长少于25分钟的不记规律学习天数（建议学习时长25-30分钟为宜）；学习时长仅为观看教程视频产生的时长，不包括观看见面课及完成章测试的时长；学习时长及规律天数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次日上午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更新；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重要，重要，重要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如需详细了解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问答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互动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的攻略建议，请前往知到APP或官网学习课程栏目中，点击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【问答】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【课程问答小助手】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下方文字处了解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；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期末考试一旦开始，暨在线学习结束，观看视频、见面课回放、完成章测试作业、问答均不再计分；试卷一旦打开，就开始倒计时，时间一到系统会自动提交，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考试机会只有一次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，务必在做好充分准备后再进行考试，不要抱着试一下的心态去点开试卷，以免造成考试被动提交的情况。中途因故无法考试的，只要仍在考试时限内，可以再次进入考试作答。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50000"/>
              </a:lnSpc>
              <a:buClrTx/>
              <a:buSzTx/>
              <a:buFontTx/>
            </a:pPr>
            <a:endParaRPr lang="zh-CN" altLang="en-US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1428465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印品黑体" panose="00000500000000000000" pitchFamily="2" charset="-122"/>
              <a:ea typeface="印品黑体" panose="00000500000000000000" pitchFamily="2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3053260" y="352549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问题解决 方便快捷</a:t>
            </a:r>
            <a:endParaRPr lang="zh-CN" altLang="en-US" sz="4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1"/>
          <p:cNvSpPr txBox="1"/>
          <p:nvPr>
            <p:custDataLst>
              <p:tags r:id="rId1"/>
            </p:custDataLst>
          </p:nvPr>
        </p:nvSpPr>
        <p:spPr>
          <a:xfrm>
            <a:off x="580390" y="1671955"/>
            <a:ext cx="5798185" cy="107950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有任何疑问可咨询智慧树平台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在线客服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Web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端和</a:t>
            </a:r>
            <a: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  <a:t>APP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端均可）。平台使用操作说明请点击图中所示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帮助中心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服务中心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。查看学生/教师操作说明。</a:t>
            </a: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br>
              <a:rPr lang="en-US" altLang="zh-CN" dirty="0"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endParaRPr lang="zh-CN" alt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405" y="3954780"/>
            <a:ext cx="1780540" cy="1780540"/>
          </a:xfrm>
          <a:prstGeom prst="rect">
            <a:avLst/>
          </a:prstGeom>
        </p:spPr>
      </p:pic>
      <p:sp>
        <p:nvSpPr>
          <p:cNvPr id="8" name="文本框 7"/>
          <p:cNvSpPr txBox="1"/>
          <p:nvPr>
            <p:custDataLst>
              <p:tags r:id="rId4"/>
            </p:custDataLst>
          </p:nvPr>
        </p:nvSpPr>
        <p:spPr>
          <a:xfrm>
            <a:off x="7380966" y="1603892"/>
            <a:ext cx="2629265" cy="22491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charset="0"/>
              <a:buChar char=""/>
            </a:pP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更可打开微信小程序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“智慧树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教学帮”</a:t>
            </a:r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，使用学习自助查询，常见问题自己即可快速解决；也可通过微信客服咨询。</a:t>
            </a:r>
            <a:endParaRPr lang="zh-CN" altLang="en-US" dirty="0"/>
          </a:p>
        </p:txBody>
      </p:sp>
      <p:cxnSp>
        <p:nvCxnSpPr>
          <p:cNvPr id="15" name="Straight Connector 54"/>
          <p:cNvCxnSpPr/>
          <p:nvPr>
            <p:custDataLst>
              <p:tags r:id="rId5"/>
            </p:custDataLst>
          </p:nvPr>
        </p:nvCxnSpPr>
        <p:spPr>
          <a:xfrm flipV="1">
            <a:off x="7304714" y="1745463"/>
            <a:ext cx="0" cy="4331123"/>
          </a:xfrm>
          <a:prstGeom prst="line">
            <a:avLst/>
          </a:prstGeom>
          <a:ln w="276225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图片 1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925685" y="1818640"/>
            <a:ext cx="2218055" cy="401891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136525" y="2994660"/>
            <a:ext cx="2748280" cy="200850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36525" y="5014595"/>
            <a:ext cx="2748280" cy="514350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97225" y="2891155"/>
            <a:ext cx="1953895" cy="334645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1120" y="2891155"/>
            <a:ext cx="1812925" cy="3346450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/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223" y="4265462"/>
            <a:ext cx="9952909" cy="3430514"/>
          </a:xfrm>
          <a:prstGeom prst="rect">
            <a:avLst/>
          </a:prstGeom>
        </p:spPr>
      </p:pic>
      <p:sp>
        <p:nvSpPr>
          <p:cNvPr id="5" name="文本框 5"/>
          <p:cNvSpPr txBox="1"/>
          <p:nvPr/>
        </p:nvSpPr>
        <p:spPr>
          <a:xfrm>
            <a:off x="2505048" y="2157503"/>
            <a:ext cx="690880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教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学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运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行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·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服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务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担</a:t>
            </a:r>
            <a:r>
              <a:rPr lang="en-US" altLang="zh-CN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 </a:t>
            </a:r>
            <a:r>
              <a:rPr lang="zh-CN" altLang="en-US" sz="4000" b="1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当</a:t>
            </a:r>
            <a:endParaRPr lang="zh-CN" altLang="en-US" sz="4000" b="1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  <a:p>
            <a:pPr algn="ctr"/>
            <a:r>
              <a:rPr lang="zh-CN" altLang="en-US" sz="2400" dirty="0">
                <a:solidFill>
                  <a:srgbClr val="3B4B7F"/>
                </a:solidFill>
                <a:latin typeface="思源黑体 CN Bold" pitchFamily="34" charset="-122"/>
                <a:ea typeface="思源黑体 CN Bold" pitchFamily="34" charset="-122"/>
                <a:cs typeface="微软雅黑" panose="020B0503020204020204" pitchFamily="34" charset="-122"/>
              </a:rPr>
              <a:t>课程运行  直播保障  金牌服务  贴心陪伴</a:t>
            </a:r>
            <a:endParaRPr lang="zh-CN" altLang="en-US" sz="2400" dirty="0">
              <a:solidFill>
                <a:srgbClr val="3B4B7F"/>
              </a:solidFill>
              <a:latin typeface="思源黑体 CN Bold" pitchFamily="34" charset="-122"/>
              <a:ea typeface="思源黑体 CN Bold" pitchFamily="34" charset="-122"/>
              <a:cs typeface="微软雅黑" panose="020B0503020204020204" pitchFamily="34" charset="-122"/>
            </a:endParaRPr>
          </a:p>
        </p:txBody>
      </p:sp>
      <p:sp>
        <p:nvSpPr>
          <p:cNvPr id="7" name="任意多边形: 形状 10"/>
          <p:cNvSpPr/>
          <p:nvPr/>
        </p:nvSpPr>
        <p:spPr>
          <a:xfrm>
            <a:off x="1727627" y="1365741"/>
            <a:ext cx="8463642" cy="3059112"/>
          </a:xfrm>
          <a:custGeom>
            <a:avLst/>
            <a:gdLst>
              <a:gd name="connsiteX0" fmla="*/ 0 w 8463642"/>
              <a:gd name="connsiteY0" fmla="*/ 0 h 3059112"/>
              <a:gd name="connsiteX1" fmla="*/ 1343321 w 8463642"/>
              <a:gd name="connsiteY1" fmla="*/ 0 h 3059112"/>
              <a:gd name="connsiteX2" fmla="*/ 1343321 w 8463642"/>
              <a:gd name="connsiteY2" fmla="*/ 153782 h 3059112"/>
              <a:gd name="connsiteX3" fmla="*/ 153782 w 8463642"/>
              <a:gd name="connsiteY3" fmla="*/ 153782 h 3059112"/>
              <a:gd name="connsiteX4" fmla="*/ 153782 w 8463642"/>
              <a:gd name="connsiteY4" fmla="*/ 2905330 h 3059112"/>
              <a:gd name="connsiteX5" fmla="*/ 8309860 w 8463642"/>
              <a:gd name="connsiteY5" fmla="*/ 2905330 h 3059112"/>
              <a:gd name="connsiteX6" fmla="*/ 8309860 w 8463642"/>
              <a:gd name="connsiteY6" fmla="*/ 153782 h 3059112"/>
              <a:gd name="connsiteX7" fmla="*/ 4113705 w 8463642"/>
              <a:gd name="connsiteY7" fmla="*/ 153782 h 3059112"/>
              <a:gd name="connsiteX8" fmla="*/ 4113705 w 8463642"/>
              <a:gd name="connsiteY8" fmla="*/ 0 h 3059112"/>
              <a:gd name="connsiteX9" fmla="*/ 8463642 w 8463642"/>
              <a:gd name="connsiteY9" fmla="*/ 0 h 3059112"/>
              <a:gd name="connsiteX10" fmla="*/ 8463642 w 8463642"/>
              <a:gd name="connsiteY10" fmla="*/ 3059112 h 3059112"/>
              <a:gd name="connsiteX11" fmla="*/ 0 w 8463642"/>
              <a:gd name="connsiteY11" fmla="*/ 3059112 h 3059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463642" h="3059112">
                <a:moveTo>
                  <a:pt x="0" y="0"/>
                </a:moveTo>
                <a:lnTo>
                  <a:pt x="1343321" y="0"/>
                </a:lnTo>
                <a:lnTo>
                  <a:pt x="1343321" y="153782"/>
                </a:lnTo>
                <a:lnTo>
                  <a:pt x="153782" y="153782"/>
                </a:lnTo>
                <a:lnTo>
                  <a:pt x="153782" y="2905330"/>
                </a:lnTo>
                <a:lnTo>
                  <a:pt x="8309860" y="2905330"/>
                </a:lnTo>
                <a:lnTo>
                  <a:pt x="8309860" y="153782"/>
                </a:lnTo>
                <a:lnTo>
                  <a:pt x="4113705" y="153782"/>
                </a:lnTo>
                <a:lnTo>
                  <a:pt x="4113705" y="0"/>
                </a:lnTo>
                <a:lnTo>
                  <a:pt x="8463642" y="0"/>
                </a:lnTo>
                <a:lnTo>
                  <a:pt x="8463642" y="3059112"/>
                </a:lnTo>
                <a:lnTo>
                  <a:pt x="0" y="3059112"/>
                </a:lnTo>
                <a:close/>
              </a:path>
            </a:pathLst>
          </a:custGeom>
          <a:solidFill>
            <a:srgbClr val="3B4B7F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8" name="Picture 2" descr="D:\LOGO完整200-65-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0403" y="925549"/>
            <a:ext cx="2708002" cy="880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5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975" y="1163320"/>
            <a:ext cx="10814685" cy="145669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之前未登录过的同学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登录，输入自己的学校、大学学号及初始密码</a:t>
            </a:r>
            <a:r>
              <a:rPr lang="en-US" altLang="zh-CN" b="1" dirty="0" err="1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@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学号后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（首字母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为大写。如：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Zhihuishu@220908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。如学号不足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位，则为全部学号），验证姓名最后一个字、绑定手机号后，会弹出课程确认的界面，点击确认即可（如弹出姓名与本人姓名不一致请及时反馈老师或联系在线客服反馈。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（注意：首次登录请务必选择学号登录）</a:t>
            </a:r>
            <a:endParaRPr lang="zh-CN" altLang="en-US" sz="20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APP登录界面 - 学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14450" y="2783840"/>
            <a:ext cx="1565910" cy="3394075"/>
          </a:xfrm>
          <a:prstGeom prst="rect">
            <a:avLst/>
          </a:prstGeom>
        </p:spPr>
      </p:pic>
      <p:pic>
        <p:nvPicPr>
          <p:cNvPr id="4" name="图片 3" descr="APP学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410" y="2783840"/>
            <a:ext cx="1577975" cy="3421380"/>
          </a:xfrm>
          <a:prstGeom prst="rect">
            <a:avLst/>
          </a:prstGeom>
        </p:spPr>
      </p:pic>
      <p:pic>
        <p:nvPicPr>
          <p:cNvPr id="6" name="图片 5" descr="APP真实姓名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435" y="2783840"/>
            <a:ext cx="1657985" cy="3594100"/>
          </a:xfrm>
          <a:prstGeom prst="rect">
            <a:avLst/>
          </a:prstGeom>
        </p:spPr>
      </p:pic>
      <p:pic>
        <p:nvPicPr>
          <p:cNvPr id="21" name="图片 20" descr="APP绑定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7520" y="2783840"/>
            <a:ext cx="1659890" cy="3600450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649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  <p:bldLst>
      <p:bldP spid="7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88727" y="1328555"/>
            <a:ext cx="10814545" cy="12915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spcAft>
                <a:spcPts val="0"/>
              </a:spcAft>
              <a:buClrTx/>
              <a:buSzTx/>
              <a:buFontTx/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新生—手机号已注册未认证的同学</a:t>
            </a:r>
            <a:endParaRPr lang="zh-CN" altLang="en-US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Aft>
                <a:spcPts val="0"/>
              </a:spcAft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如果新生在学号登录前已先用手机号注册了一个账户，再用学号登录绑定手机号时，系统会提示手机号被占用，则为被自己的手机号账号占用。此时，只需用手机号注册的账户先登录，再进行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身份认证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，即可看到弹出的课程。</a:t>
            </a:r>
            <a:endParaRPr lang="zh-CN" altLang="zh-CN" sz="2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 descr="APP登录界面 - 手机号登录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43865" y="2606675"/>
            <a:ext cx="1762760" cy="3821430"/>
          </a:xfrm>
          <a:prstGeom prst="rect">
            <a:avLst/>
          </a:prstGeom>
        </p:spPr>
      </p:pic>
      <p:pic>
        <p:nvPicPr>
          <p:cNvPr id="6" name="图片 5" descr="APP手机号登录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625" y="2647315"/>
            <a:ext cx="1745615" cy="3794125"/>
          </a:xfrm>
          <a:prstGeom prst="rect">
            <a:avLst/>
          </a:prstGeom>
        </p:spPr>
      </p:pic>
      <p:pic>
        <p:nvPicPr>
          <p:cNvPr id="8" name="图片 7" descr="APP在校学生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3065" y="2587625"/>
            <a:ext cx="1753870" cy="38131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445" y="2633980"/>
            <a:ext cx="1816735" cy="379095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6300" y="2620010"/>
            <a:ext cx="2012950" cy="3794125"/>
          </a:xfrm>
          <a:prstGeom prst="rect">
            <a:avLst/>
          </a:prstGeom>
        </p:spPr>
      </p:pic>
      <p:pic>
        <p:nvPicPr>
          <p:cNvPr id="22" name="图片 21" descr="APP课程确认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10115" y="2620010"/>
            <a:ext cx="1753870" cy="380174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登录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98805" y="1272540"/>
            <a:ext cx="10972800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老生</a:t>
            </a:r>
            <a:r>
              <a:rPr lang="en-US" altLang="zh-CN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</a:t>
            </a:r>
            <a:r>
              <a:rPr lang="zh-CN" altLang="en-US" sz="2400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之前使用过智慧树的同学</a:t>
            </a:r>
            <a:endParaRPr lang="en-US" altLang="zh-CN" sz="2400" dirty="0">
              <a:solidFill>
                <a:srgbClr val="27A98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打开知到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，选择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学校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或者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手机号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原来设置的密码</a:t>
            </a:r>
            <a:r>
              <a:rPr lang="en-US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登录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。如果忘记了原来的密码，在未更换手机号的情况下，点击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【忘记密码】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通过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原来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绑定的手机号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重设密码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。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如不再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使用平台上原绑定的手机号码，已登录状态下头像进去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【个人资料】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【手机】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信息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进行更换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手机号（前提是新手机号未曾注册过），如不成功，可联系在线客服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转人工</a:t>
            </a: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处理。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 descr="APP手机号登录 - 忘记密码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635" y="2840990"/>
            <a:ext cx="1631315" cy="354520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325" y="2840990"/>
            <a:ext cx="1673860" cy="3559175"/>
          </a:xfrm>
          <a:prstGeom prst="rect">
            <a:avLst/>
          </a:prstGeom>
        </p:spPr>
      </p:pic>
      <p:pic>
        <p:nvPicPr>
          <p:cNvPr id="14" name="图片 13" descr="APP个人资料页面 - 手机号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2300" y="2819400"/>
            <a:ext cx="1645285" cy="3566795"/>
          </a:xfrm>
          <a:prstGeom prst="rect">
            <a:avLst/>
          </a:prstGeom>
        </p:spPr>
      </p:pic>
      <p:pic>
        <p:nvPicPr>
          <p:cNvPr id="16" name="图片 15" descr="APP更换手机号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4295" y="2819400"/>
            <a:ext cx="1663065" cy="36048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修改认证信息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463426" y="1643260"/>
            <a:ext cx="9050517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若需要修改自己的认证信息，</a:t>
            </a:r>
            <a:r>
              <a:rPr lang="zh-CN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已登录状态下头像进去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【个人资料】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页，点击</a:t>
            </a:r>
            <a:r>
              <a:rPr lang="zh-CN" altLang="zh-CN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【修改认证信息】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项，即可进入修改页面。 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39850" y="2379345"/>
            <a:ext cx="1715770" cy="3648710"/>
          </a:xfrm>
          <a:prstGeom prst="rect">
            <a:avLst/>
          </a:prstGeom>
        </p:spPr>
      </p:pic>
      <p:pic>
        <p:nvPicPr>
          <p:cNvPr id="6" name="图片 5" descr="APP个人资料页面 - 修改认证信息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0570" y="2369185"/>
            <a:ext cx="1687195" cy="3659505"/>
          </a:xfrm>
          <a:prstGeom prst="rect">
            <a:avLst/>
          </a:prstGeom>
        </p:spPr>
      </p:pic>
      <p:pic>
        <p:nvPicPr>
          <p:cNvPr id="8" name="图片 7" descr="APP认证信息修改 - 身份验证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1465" y="2369185"/>
            <a:ext cx="1687830" cy="3660140"/>
          </a:xfrm>
          <a:prstGeom prst="rect">
            <a:avLst/>
          </a:prstGeom>
        </p:spPr>
      </p:pic>
      <p:pic>
        <p:nvPicPr>
          <p:cNvPr id="9" name="图片 8" descr="APP认证信息修改 - 信息修改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10805" y="2288540"/>
            <a:ext cx="1724660" cy="37407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学习通知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20760" y="3023870"/>
            <a:ext cx="279400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通知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中会有课程重要信息的推送，请各位同学一定要认真留意。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、APP端消息中心入口在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【对话】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模块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【平台通知】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栏目内；PC端【消息】在学堂和课程页面顶部的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【消息】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590675"/>
            <a:ext cx="2171700" cy="4257675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4165" y="3119755"/>
            <a:ext cx="5590540" cy="221107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5460" y="1791970"/>
            <a:ext cx="8369300" cy="82867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课程提醒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150860" y="2564765"/>
            <a:ext cx="2794000" cy="2584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1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中会有课程重要信息的推送，请各位同学通过公众号绑定账号后认真留意信息。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en-US" altLang="zh-CN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、点击课程卡片进入课程主界面，在</a:t>
            </a:r>
            <a:r>
              <a:rPr lang="zh-CN" altLang="en-US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【课程提醒】</a:t>
            </a:r>
            <a:r>
              <a:rPr lang="zh-CN" altLang="en-US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栏目按提示关注公众号、绑定好智慧树账号后会收到相应课程提醒消息。</a:t>
            </a:r>
            <a:endParaRPr lang="zh-CN" altLang="en-US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3049270" y="1590675"/>
            <a:ext cx="2316480" cy="4382135"/>
          </a:xfrm>
          <a:prstGeom prst="rect">
            <a:avLst/>
          </a:prstGeom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60" y="1560830"/>
            <a:ext cx="2236470" cy="441198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65750" y="1590675"/>
            <a:ext cx="2818130" cy="425958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43883" y="1162974"/>
            <a:ext cx="11283520" cy="52378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印品黑体" panose="00000500000000000000" pitchFamily="2" charset="-122"/>
              <a:ea typeface="印品黑体" panose="00000500000000000000" pitchFamily="2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63326" y="230144"/>
            <a:ext cx="62153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APP 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操作方法</a:t>
            </a:r>
            <a:r>
              <a:rPr lang="en-US" altLang="zh-CN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——</a:t>
            </a:r>
            <a:r>
              <a:rPr lang="zh-CN" altLang="en-US" sz="44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</a:t>
            </a:r>
            <a:endParaRPr lang="zh-CN" altLang="en-US" sz="4400" b="1" dirty="0">
              <a:solidFill>
                <a:srgbClr val="0070C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132397" y="2351131"/>
            <a:ext cx="5335571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、打开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后，点击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【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学习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】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即可看到已选择的课程，点击图片即可开始学习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;</a:t>
            </a:r>
            <a:endParaRPr lang="en-US" altLang="zh-CN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、注意：学习时，请关注角标为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智慧课程—全国共享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/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，角标为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兴趣课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或是</a:t>
            </a:r>
            <a:r>
              <a:rPr lang="en-US" altLang="zh-CN" sz="2000" b="1" dirty="0">
                <a:solidFill>
                  <a:srgbClr val="27A98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公开课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的是同学们自己在知到</a:t>
            </a:r>
            <a:r>
              <a:rPr lang="en-US" altLang="zh-CN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APP</a:t>
            </a:r>
            <a:r>
              <a:rPr lang="zh-CN" altLang="en-US" sz="2000" dirty="0">
                <a:solidFill>
                  <a:srgbClr val="5A514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里选择的，这个课看完没有分数！要学习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智慧课程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共享课！智慧慕课</a:t>
            </a:r>
            <a:r>
              <a:rPr lang="en-US" altLang="zh-CN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—</a:t>
            </a:r>
            <a:r>
              <a:rPr lang="zh-CN" altLang="en-US" sz="20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全国共享！</a:t>
            </a: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indent="0" fontAlgn="auto">
              <a:lnSpc>
                <a:spcPct val="100000"/>
              </a:lnSpc>
            </a:pPr>
            <a:endParaRPr lang="zh-HK" altLang="en-US" sz="2000" dirty="0">
              <a:solidFill>
                <a:srgbClr val="5A514A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2530" y="1262380"/>
            <a:ext cx="2480945" cy="489458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  <p:bldLst>
      <p:bldP spid="7" grpId="0"/>
    </p:bld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COMMONDATA" val="eyJoZGlkIjoiNTQ5YTlhNTIzOGI0MDBjZmQxNzViMTZhODk2YWI3MmYifQ=="/>
  <p:tag name="KSO_WPP_MARK_KEY" val="13eb56d6-3c4e-4b4f-8d8b-2b8b9b1332e1"/>
  <p:tag name="commondata" val="eyJoZGlkIjoiZDY4ZWI1NWMwM2UzOWExMmM1NzNiOGQ4NjAxM2Q1YmQ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纸张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4000</Words>
  <Application>WPS 演示</Application>
  <PresentationFormat>自定义</PresentationFormat>
  <Paragraphs>170</Paragraphs>
  <Slides>28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49" baseType="lpstr">
      <vt:lpstr>Arial</vt:lpstr>
      <vt:lpstr>宋体</vt:lpstr>
      <vt:lpstr>Wingdings</vt:lpstr>
      <vt:lpstr>微软雅黑</vt:lpstr>
      <vt:lpstr>Arial Narrow</vt:lpstr>
      <vt:lpstr>印品黑体</vt:lpstr>
      <vt:lpstr>黑体</vt:lpstr>
      <vt:lpstr>仿宋</vt:lpstr>
      <vt:lpstr>等线</vt:lpstr>
      <vt:lpstr>Arial Unicode MS</vt:lpstr>
      <vt:lpstr>等线 Light</vt:lpstr>
      <vt:lpstr>Calibri</vt:lpstr>
      <vt:lpstr>Arial</vt:lpstr>
      <vt:lpstr>Wingdings</vt:lpstr>
      <vt:lpstr>思源黑体 CN Bold</vt:lpstr>
      <vt:lpstr>印品黑体</vt:lpstr>
      <vt:lpstr>思源黑体 CN Bold</vt:lpstr>
      <vt:lpstr>KSOFD72470BC</vt:lpstr>
      <vt:lpstr>FFont-Family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AI助学</vt:lpstr>
      <vt:lpstr>AI助学</vt:lpstr>
      <vt:lpstr>AI助学</vt:lpstr>
      <vt:lpstr>AI助学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ESF009</dc:creator>
  <cp:lastModifiedBy>邹震雷</cp:lastModifiedBy>
  <cp:revision>474</cp:revision>
  <dcterms:created xsi:type="dcterms:W3CDTF">2022-01-17T01:35:00Z</dcterms:created>
  <dcterms:modified xsi:type="dcterms:W3CDTF">2026-09-10T00:30:16Z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2052-12.1.0.28505</vt:lpwstr>
  </property>
  <property fmtid="{D5CDD505-2E9C-101B-9397-08002B2CF9AE}" pid="3" name="ICV">
    <vt:lpwstr>2621833545BD48E58509BA0643EE9E6C_13</vt:lpwstr>
  </property>
</Properties>
</file>